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7"/>
  </p:notesMasterIdLst>
  <p:handoutMasterIdLst>
    <p:handoutMasterId r:id="rId48"/>
  </p:handoutMasterIdLst>
  <p:sldIdLst>
    <p:sldId id="273" r:id="rId2"/>
    <p:sldId id="270" r:id="rId3"/>
    <p:sldId id="274" r:id="rId4"/>
    <p:sldId id="275" r:id="rId5"/>
    <p:sldId id="276" r:id="rId6"/>
    <p:sldId id="277" r:id="rId7"/>
    <p:sldId id="278" r:id="rId8"/>
    <p:sldId id="279" r:id="rId9"/>
    <p:sldId id="280" r:id="rId10"/>
    <p:sldId id="281" r:id="rId11"/>
    <p:sldId id="282" r:id="rId12"/>
    <p:sldId id="283" r:id="rId13"/>
    <p:sldId id="284" r:id="rId14"/>
    <p:sldId id="285" r:id="rId15"/>
    <p:sldId id="286" r:id="rId16"/>
    <p:sldId id="288"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8" r:id="rId35"/>
    <p:sldId id="310" r:id="rId36"/>
    <p:sldId id="267" r:id="rId37"/>
    <p:sldId id="264" r:id="rId38"/>
    <p:sldId id="261" r:id="rId39"/>
    <p:sldId id="259" r:id="rId40"/>
    <p:sldId id="257" r:id="rId41"/>
    <p:sldId id="260" r:id="rId42"/>
    <p:sldId id="265" r:id="rId43"/>
    <p:sldId id="312" r:id="rId44"/>
    <p:sldId id="272" r:id="rId45"/>
    <p:sldId id="313" r:id="rId46"/>
  </p:sldIdLst>
  <p:sldSz cx="9144000" cy="6858000" type="screen4x3"/>
  <p:notesSz cx="6986588"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153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9" d="100"/>
          <a:sy n="79" d="100"/>
        </p:scale>
        <p:origin x="-3088" y="-112"/>
      </p:cViewPr>
      <p:guideLst>
        <p:guide orient="horz" pos="2924"/>
        <p:guide pos="220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wb174340\Documents\Action%20Plan\Midterm%20Review\Copy%20of%20Agriculture%20&amp;%20Grain%20Price%20Indici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7.05713102989525E-2"/>
          <c:y val="2.2423318903098611E-2"/>
          <c:w val="0.89684775495050917"/>
          <c:h val="0.87388556890651803"/>
        </c:manualLayout>
      </c:layout>
      <c:lineChart>
        <c:grouping val="standard"/>
        <c:ser>
          <c:idx val="0"/>
          <c:order val="0"/>
          <c:tx>
            <c:v>Agricultural Price Index</c:v>
          </c:tx>
          <c:spPr>
            <a:ln w="50800"/>
          </c:spPr>
          <c:marker>
            <c:symbol val="none"/>
          </c:marker>
          <c:cat>
            <c:numRef>
              <c:f>Sheet1!$A$9:$A$69</c:f>
              <c:numCache>
                <c:formatCode>mmm\-yy</c:formatCode>
                <c:ptCount val="61"/>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numCache>
            </c:numRef>
          </c:cat>
          <c:val>
            <c:numRef>
              <c:f>Sheet1!$E$9:$E$69</c:f>
              <c:numCache>
                <c:formatCode>0.00</c:formatCode>
                <c:ptCount val="61"/>
                <c:pt idx="0">
                  <c:v>53.619080269041746</c:v>
                </c:pt>
                <c:pt idx="1">
                  <c:v>55.652036300959438</c:v>
                </c:pt>
                <c:pt idx="2">
                  <c:v>54.71577888360946</c:v>
                </c:pt>
                <c:pt idx="3">
                  <c:v>55.084501440214837</c:v>
                </c:pt>
                <c:pt idx="4">
                  <c:v>57.40041212637653</c:v>
                </c:pt>
                <c:pt idx="5">
                  <c:v>56.818723382327647</c:v>
                </c:pt>
                <c:pt idx="6">
                  <c:v>57.298591130563437</c:v>
                </c:pt>
                <c:pt idx="7">
                  <c:v>56.569966237633388</c:v>
                </c:pt>
                <c:pt idx="8">
                  <c:v>55.157397581294695</c:v>
                </c:pt>
                <c:pt idx="9">
                  <c:v>56.582035648641323</c:v>
                </c:pt>
                <c:pt idx="10">
                  <c:v>58.072707118741299</c:v>
                </c:pt>
                <c:pt idx="11">
                  <c:v>59.206511790731312</c:v>
                </c:pt>
                <c:pt idx="12">
                  <c:v>60.481130765864897</c:v>
                </c:pt>
                <c:pt idx="13">
                  <c:v>62.424572584263721</c:v>
                </c:pt>
                <c:pt idx="14">
                  <c:v>62.307558377757843</c:v>
                </c:pt>
                <c:pt idx="15">
                  <c:v>63.187837756817991</c:v>
                </c:pt>
                <c:pt idx="16">
                  <c:v>64.621273851974209</c:v>
                </c:pt>
                <c:pt idx="17">
                  <c:v>66.625524345215425</c:v>
                </c:pt>
                <c:pt idx="18">
                  <c:v>67.596836878852045</c:v>
                </c:pt>
                <c:pt idx="19">
                  <c:v>67.970374946705675</c:v>
                </c:pt>
                <c:pt idx="20">
                  <c:v>70.544348175006348</c:v>
                </c:pt>
                <c:pt idx="21">
                  <c:v>72.810908139992875</c:v>
                </c:pt>
                <c:pt idx="22">
                  <c:v>75.530601496029178</c:v>
                </c:pt>
                <c:pt idx="23">
                  <c:v>77.884940406419702</c:v>
                </c:pt>
                <c:pt idx="24">
                  <c:v>82.369949520634549</c:v>
                </c:pt>
                <c:pt idx="25">
                  <c:v>89.334774290342466</c:v>
                </c:pt>
                <c:pt idx="26">
                  <c:v>94.397807135683905</c:v>
                </c:pt>
                <c:pt idx="27">
                  <c:v>95.518866141528179</c:v>
                </c:pt>
                <c:pt idx="28">
                  <c:v>96.541124556105416</c:v>
                </c:pt>
                <c:pt idx="29">
                  <c:v>100</c:v>
                </c:pt>
                <c:pt idx="30">
                  <c:v>98.471304397128151</c:v>
                </c:pt>
                <c:pt idx="31">
                  <c:v>90.080401087343063</c:v>
                </c:pt>
                <c:pt idx="32">
                  <c:v>85.503785039244576</c:v>
                </c:pt>
                <c:pt idx="33">
                  <c:v>70.984967498141089</c:v>
                </c:pt>
                <c:pt idx="34">
                  <c:v>66.427781333717746</c:v>
                </c:pt>
                <c:pt idx="35">
                  <c:v>63.603446026220105</c:v>
                </c:pt>
                <c:pt idx="36">
                  <c:v>68.797212989647136</c:v>
                </c:pt>
                <c:pt idx="37">
                  <c:v>68.329592958602902</c:v>
                </c:pt>
                <c:pt idx="38">
                  <c:v>67.579782770572876</c:v>
                </c:pt>
                <c:pt idx="39">
                  <c:v>70.921516944150127</c:v>
                </c:pt>
                <c:pt idx="40">
                  <c:v>75.346920223923703</c:v>
                </c:pt>
                <c:pt idx="41">
                  <c:v>75.679098989913882</c:v>
                </c:pt>
                <c:pt idx="42">
                  <c:v>72.750220928871627</c:v>
                </c:pt>
                <c:pt idx="43">
                  <c:v>76.021203033673373</c:v>
                </c:pt>
                <c:pt idx="44">
                  <c:v>75.735228417610173</c:v>
                </c:pt>
                <c:pt idx="45">
                  <c:v>77.534143716968032</c:v>
                </c:pt>
                <c:pt idx="46">
                  <c:v>80.030058423414701</c:v>
                </c:pt>
                <c:pt idx="47">
                  <c:v>81.699875550847253</c:v>
                </c:pt>
                <c:pt idx="48">
                  <c:v>83.285068865223678</c:v>
                </c:pt>
                <c:pt idx="49">
                  <c:v>80.97591211699195</c:v>
                </c:pt>
                <c:pt idx="50">
                  <c:v>79.586037704967453</c:v>
                </c:pt>
                <c:pt idx="51">
                  <c:v>81.735739852968365</c:v>
                </c:pt>
                <c:pt idx="52">
                  <c:v>80.341493324639131</c:v>
                </c:pt>
                <c:pt idx="53">
                  <c:v>80.399780924580512</c:v>
                </c:pt>
                <c:pt idx="54">
                  <c:v>82.351222454951753</c:v>
                </c:pt>
                <c:pt idx="55">
                  <c:v>85.748770206664673</c:v>
                </c:pt>
                <c:pt idx="56">
                  <c:v>89.26365014075553</c:v>
                </c:pt>
                <c:pt idx="57">
                  <c:v>94.385384888477546</c:v>
                </c:pt>
                <c:pt idx="58">
                  <c:v>99.074625388827727</c:v>
                </c:pt>
                <c:pt idx="59">
                  <c:v>104.42296724592831</c:v>
                </c:pt>
                <c:pt idx="60">
                  <c:v>110.49568668808351</c:v>
                </c:pt>
              </c:numCache>
            </c:numRef>
          </c:val>
        </c:ser>
        <c:ser>
          <c:idx val="1"/>
          <c:order val="1"/>
          <c:tx>
            <c:v>Grain Price Index</c:v>
          </c:tx>
          <c:spPr>
            <a:ln w="50800">
              <a:solidFill>
                <a:schemeClr val="accent6">
                  <a:lumMod val="75000"/>
                </a:schemeClr>
              </a:solidFill>
            </a:ln>
          </c:spPr>
          <c:marker>
            <c:symbol val="none"/>
          </c:marker>
          <c:cat>
            <c:numRef>
              <c:f>Sheet1!$A$9:$A$69</c:f>
              <c:numCache>
                <c:formatCode>mmm\-yy</c:formatCode>
                <c:ptCount val="61"/>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numCache>
            </c:numRef>
          </c:cat>
          <c:val>
            <c:numRef>
              <c:f>Sheet1!$F$9:$F$69</c:f>
              <c:numCache>
                <c:formatCode>0.00</c:formatCode>
                <c:ptCount val="61"/>
                <c:pt idx="0">
                  <c:v>39.742839185234168</c:v>
                </c:pt>
                <c:pt idx="1">
                  <c:v>41.623319947122567</c:v>
                </c:pt>
                <c:pt idx="2">
                  <c:v>41.083981541477186</c:v>
                </c:pt>
                <c:pt idx="3">
                  <c:v>41.786072912149635</c:v>
                </c:pt>
                <c:pt idx="4">
                  <c:v>43.373622939335924</c:v>
                </c:pt>
                <c:pt idx="5">
                  <c:v>43.526389034673002</c:v>
                </c:pt>
                <c:pt idx="6">
                  <c:v>44.845739471635987</c:v>
                </c:pt>
                <c:pt idx="7">
                  <c:v>44.288177583869704</c:v>
                </c:pt>
                <c:pt idx="8">
                  <c:v>45.260661805094337</c:v>
                </c:pt>
                <c:pt idx="9">
                  <c:v>49.086733537751122</c:v>
                </c:pt>
                <c:pt idx="10">
                  <c:v>51.969949064927874</c:v>
                </c:pt>
                <c:pt idx="11">
                  <c:v>51.470225897868872</c:v>
                </c:pt>
                <c:pt idx="12">
                  <c:v>51.90552591245406</c:v>
                </c:pt>
                <c:pt idx="13">
                  <c:v>53.974542355191346</c:v>
                </c:pt>
                <c:pt idx="14">
                  <c:v>53.221753596608323</c:v>
                </c:pt>
                <c:pt idx="15">
                  <c:v>50.621544547642529</c:v>
                </c:pt>
                <c:pt idx="16">
                  <c:v>51.597889530625437</c:v>
                </c:pt>
                <c:pt idx="17">
                  <c:v>54.681164896179361</c:v>
                </c:pt>
                <c:pt idx="18">
                  <c:v>53.311826134558537</c:v>
                </c:pt>
                <c:pt idx="19">
                  <c:v>54.990356596370212</c:v>
                </c:pt>
                <c:pt idx="20">
                  <c:v>60.819002847105303</c:v>
                </c:pt>
                <c:pt idx="21">
                  <c:v>62.408083439819237</c:v>
                </c:pt>
                <c:pt idx="22">
                  <c:v>62.937522773092084</c:v>
                </c:pt>
                <c:pt idx="23">
                  <c:v>68.278544744504146</c:v>
                </c:pt>
                <c:pt idx="24">
                  <c:v>72.859102236491424</c:v>
                </c:pt>
                <c:pt idx="25">
                  <c:v>82.408511958144246</c:v>
                </c:pt>
                <c:pt idx="26">
                  <c:v>91.302723395781101</c:v>
                </c:pt>
                <c:pt idx="27">
                  <c:v>101.94027020096702</c:v>
                </c:pt>
                <c:pt idx="28">
                  <c:v>99.087223247867229</c:v>
                </c:pt>
                <c:pt idx="29">
                  <c:v>100</c:v>
                </c:pt>
                <c:pt idx="30">
                  <c:v>94.620183052985752</c:v>
                </c:pt>
                <c:pt idx="31">
                  <c:v>88.287195373760085</c:v>
                </c:pt>
                <c:pt idx="32">
                  <c:v>85.123496393005567</c:v>
                </c:pt>
                <c:pt idx="33">
                  <c:v>70.265654423070529</c:v>
                </c:pt>
                <c:pt idx="34">
                  <c:v>64.157166763761879</c:v>
                </c:pt>
                <c:pt idx="35">
                  <c:v>61.835012879584013</c:v>
                </c:pt>
                <c:pt idx="36">
                  <c:v>67.344848290509802</c:v>
                </c:pt>
                <c:pt idx="37">
                  <c:v>65.436566430479829</c:v>
                </c:pt>
                <c:pt idx="38">
                  <c:v>65.936141221770413</c:v>
                </c:pt>
                <c:pt idx="39">
                  <c:v>64.920807312005934</c:v>
                </c:pt>
                <c:pt idx="40">
                  <c:v>67.812704123558674</c:v>
                </c:pt>
                <c:pt idx="41">
                  <c:v>69.576791541068175</c:v>
                </c:pt>
                <c:pt idx="42">
                  <c:v>63.379875545207092</c:v>
                </c:pt>
                <c:pt idx="43">
                  <c:v>60.15344711066124</c:v>
                </c:pt>
                <c:pt idx="44">
                  <c:v>58.072288192105312</c:v>
                </c:pt>
                <c:pt idx="45">
                  <c:v>60.165717366149089</c:v>
                </c:pt>
                <c:pt idx="46">
                  <c:v>64.146475472429046</c:v>
                </c:pt>
                <c:pt idx="47">
                  <c:v>64.937409449218833</c:v>
                </c:pt>
                <c:pt idx="48">
                  <c:v>63.933306537451642</c:v>
                </c:pt>
                <c:pt idx="49">
                  <c:v>61.055107173927397</c:v>
                </c:pt>
                <c:pt idx="50">
                  <c:v>59.155110327573659</c:v>
                </c:pt>
                <c:pt idx="51">
                  <c:v>57.45444150097606</c:v>
                </c:pt>
                <c:pt idx="52">
                  <c:v>56.79814307749718</c:v>
                </c:pt>
                <c:pt idx="53">
                  <c:v>53.280513174156013</c:v>
                </c:pt>
                <c:pt idx="54">
                  <c:v>57.558732084098011</c:v>
                </c:pt>
                <c:pt idx="55">
                  <c:v>63.091847811625968</c:v>
                </c:pt>
                <c:pt idx="56">
                  <c:v>70.121379453077509</c:v>
                </c:pt>
                <c:pt idx="57">
                  <c:v>74.674650341235463</c:v>
                </c:pt>
                <c:pt idx="58">
                  <c:v>76.59230697782894</c:v>
                </c:pt>
                <c:pt idx="59">
                  <c:v>81.359977491721096</c:v>
                </c:pt>
                <c:pt idx="60">
                  <c:v>84.10041619034584</c:v>
                </c:pt>
              </c:numCache>
            </c:numRef>
          </c:val>
        </c:ser>
        <c:dLbls/>
        <c:marker val="1"/>
        <c:axId val="53224960"/>
        <c:axId val="53226496"/>
      </c:lineChart>
      <c:dateAx>
        <c:axId val="53224960"/>
        <c:scaling>
          <c:orientation val="minMax"/>
        </c:scaling>
        <c:axPos val="b"/>
        <c:numFmt formatCode="mmm\-yy" sourceLinked="1"/>
        <c:tickLblPos val="nextTo"/>
        <c:crossAx val="53226496"/>
        <c:crosses val="autoZero"/>
        <c:auto val="1"/>
        <c:lblOffset val="100"/>
        <c:baseTimeUnit val="months"/>
        <c:majorUnit val="12"/>
        <c:majorTimeUnit val="months"/>
      </c:dateAx>
      <c:valAx>
        <c:axId val="53226496"/>
        <c:scaling>
          <c:orientation val="minMax"/>
          <c:min val="30"/>
        </c:scaling>
        <c:axPos val="l"/>
        <c:majorGridlines>
          <c:spPr>
            <a:ln>
              <a:solidFill>
                <a:schemeClr val="bg1"/>
              </a:solidFill>
            </a:ln>
          </c:spPr>
        </c:majorGridlines>
        <c:numFmt formatCode="0" sourceLinked="0"/>
        <c:tickLblPos val="nextTo"/>
        <c:crossAx val="53224960"/>
        <c:crosses val="autoZero"/>
        <c:crossBetween val="between"/>
      </c:valAx>
    </c:plotArea>
    <c:legend>
      <c:legendPos val="r"/>
      <c:layout>
        <c:manualLayout>
          <c:xMode val="edge"/>
          <c:yMode val="edge"/>
          <c:x val="0.55118040266948021"/>
          <c:y val="7.9970195398451197E-2"/>
          <c:w val="0.32130986618806612"/>
          <c:h val="0.123307269235664"/>
        </c:manualLayout>
      </c:layout>
      <c:txPr>
        <a:bodyPr/>
        <a:lstStyle/>
        <a:p>
          <a:pPr>
            <a:defRPr sz="1800"/>
          </a:pPr>
          <a:endParaRPr lang="en-US"/>
        </a:p>
      </c:txPr>
    </c:legend>
    <c:plotVisOnly val="1"/>
    <c:dispBlanksAs val="gap"/>
  </c:chart>
  <c:txPr>
    <a:bodyPr/>
    <a:lstStyle/>
    <a:p>
      <a:pPr>
        <a:defRPr sz="16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521" cy="464185"/>
          </a:xfrm>
          <a:prstGeom prst="rect">
            <a:avLst/>
          </a:prstGeom>
        </p:spPr>
        <p:txBody>
          <a:bodyPr vert="horz" lIns="92967" tIns="46484" rIns="92967" bIns="46484" rtlCol="0"/>
          <a:lstStyle>
            <a:lvl1pPr algn="l">
              <a:defRPr sz="1200"/>
            </a:lvl1pPr>
          </a:lstStyle>
          <a:p>
            <a:endParaRPr lang="en-US"/>
          </a:p>
        </p:txBody>
      </p:sp>
      <p:sp>
        <p:nvSpPr>
          <p:cNvPr id="3" name="Date Placeholder 2"/>
          <p:cNvSpPr>
            <a:spLocks noGrp="1"/>
          </p:cNvSpPr>
          <p:nvPr>
            <p:ph type="dt" sz="quarter" idx="1"/>
          </p:nvPr>
        </p:nvSpPr>
        <p:spPr>
          <a:xfrm>
            <a:off x="3957450" y="0"/>
            <a:ext cx="3027521" cy="464185"/>
          </a:xfrm>
          <a:prstGeom prst="rect">
            <a:avLst/>
          </a:prstGeom>
        </p:spPr>
        <p:txBody>
          <a:bodyPr vert="horz" lIns="92967" tIns="46484" rIns="92967" bIns="46484" rtlCol="0"/>
          <a:lstStyle>
            <a:lvl1pPr algn="r">
              <a:defRPr sz="1200"/>
            </a:lvl1pPr>
          </a:lstStyle>
          <a:p>
            <a:fld id="{150FA368-508D-4E21-BA4B-9EEAAFD3223A}" type="datetimeFigureOut">
              <a:rPr lang="en-US" smtClean="0"/>
              <a:pPr/>
              <a:t>9/7/2011</a:t>
            </a:fld>
            <a:endParaRPr lang="en-US"/>
          </a:p>
        </p:txBody>
      </p:sp>
      <p:sp>
        <p:nvSpPr>
          <p:cNvPr id="4" name="Footer Placeholder 3"/>
          <p:cNvSpPr>
            <a:spLocks noGrp="1"/>
          </p:cNvSpPr>
          <p:nvPr>
            <p:ph type="ftr" sz="quarter" idx="2"/>
          </p:nvPr>
        </p:nvSpPr>
        <p:spPr>
          <a:xfrm>
            <a:off x="0" y="8817904"/>
            <a:ext cx="3027521" cy="464185"/>
          </a:xfrm>
          <a:prstGeom prst="rect">
            <a:avLst/>
          </a:prstGeom>
        </p:spPr>
        <p:txBody>
          <a:bodyPr vert="horz" lIns="92967" tIns="46484" rIns="92967" bIns="46484" rtlCol="0" anchor="b"/>
          <a:lstStyle>
            <a:lvl1pPr algn="l">
              <a:defRPr sz="1200"/>
            </a:lvl1pPr>
          </a:lstStyle>
          <a:p>
            <a:endParaRPr lang="en-US"/>
          </a:p>
        </p:txBody>
      </p:sp>
      <p:sp>
        <p:nvSpPr>
          <p:cNvPr id="5" name="Slide Number Placeholder 4"/>
          <p:cNvSpPr>
            <a:spLocks noGrp="1"/>
          </p:cNvSpPr>
          <p:nvPr>
            <p:ph type="sldNum" sz="quarter" idx="3"/>
          </p:nvPr>
        </p:nvSpPr>
        <p:spPr>
          <a:xfrm>
            <a:off x="3957450" y="8817904"/>
            <a:ext cx="3027521" cy="464185"/>
          </a:xfrm>
          <a:prstGeom prst="rect">
            <a:avLst/>
          </a:prstGeom>
        </p:spPr>
        <p:txBody>
          <a:bodyPr vert="horz" lIns="92967" tIns="46484" rIns="92967" bIns="46484" rtlCol="0" anchor="b"/>
          <a:lstStyle>
            <a:lvl1pPr algn="r">
              <a:defRPr sz="1200"/>
            </a:lvl1pPr>
          </a:lstStyle>
          <a:p>
            <a:fld id="{BD9EF583-E496-4A98-B0AF-CF38B062798F}" type="slidenum">
              <a:rPr lang="en-US" smtClean="0"/>
              <a:pPr/>
              <a:t>‹#›</a:t>
            </a:fld>
            <a:endParaRPr lang="en-US"/>
          </a:p>
        </p:txBody>
      </p:sp>
    </p:spTree>
    <p:extLst>
      <p:ext uri="{BB962C8B-B14F-4D97-AF65-F5344CB8AC3E}">
        <p14:creationId xmlns:p14="http://schemas.microsoft.com/office/powerpoint/2010/main" xmlns="" val="1830564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521" cy="464185"/>
          </a:xfrm>
          <a:prstGeom prst="rect">
            <a:avLst/>
          </a:prstGeom>
        </p:spPr>
        <p:txBody>
          <a:bodyPr vert="horz" lIns="92967" tIns="46484" rIns="92967" bIns="46484" rtlCol="0"/>
          <a:lstStyle>
            <a:lvl1pPr algn="l">
              <a:defRPr sz="1200"/>
            </a:lvl1pPr>
          </a:lstStyle>
          <a:p>
            <a:endParaRPr lang="en-US"/>
          </a:p>
        </p:txBody>
      </p:sp>
      <p:sp>
        <p:nvSpPr>
          <p:cNvPr id="3" name="Date Placeholder 2"/>
          <p:cNvSpPr>
            <a:spLocks noGrp="1"/>
          </p:cNvSpPr>
          <p:nvPr>
            <p:ph type="dt" idx="1"/>
          </p:nvPr>
        </p:nvSpPr>
        <p:spPr>
          <a:xfrm>
            <a:off x="3957450" y="0"/>
            <a:ext cx="3027521" cy="464185"/>
          </a:xfrm>
          <a:prstGeom prst="rect">
            <a:avLst/>
          </a:prstGeom>
        </p:spPr>
        <p:txBody>
          <a:bodyPr vert="horz" lIns="92967" tIns="46484" rIns="92967" bIns="46484" rtlCol="0"/>
          <a:lstStyle>
            <a:lvl1pPr algn="r">
              <a:defRPr sz="1200"/>
            </a:lvl1pPr>
          </a:lstStyle>
          <a:p>
            <a:fld id="{6387ED12-8B50-4271-9C99-DEB9F57E1161}" type="datetimeFigureOut">
              <a:rPr lang="en-US" smtClean="0"/>
              <a:pPr/>
              <a:t>9/7/2011</a:t>
            </a:fld>
            <a:endParaRPr lang="en-US"/>
          </a:p>
        </p:txBody>
      </p:sp>
      <p:sp>
        <p:nvSpPr>
          <p:cNvPr id="4" name="Slide Image Placeholder 3"/>
          <p:cNvSpPr>
            <a:spLocks noGrp="1" noRot="1" noChangeAspect="1"/>
          </p:cNvSpPr>
          <p:nvPr>
            <p:ph type="sldImg" idx="2"/>
          </p:nvPr>
        </p:nvSpPr>
        <p:spPr>
          <a:xfrm>
            <a:off x="1173163" y="696913"/>
            <a:ext cx="4641850" cy="3481387"/>
          </a:xfrm>
          <a:prstGeom prst="rect">
            <a:avLst/>
          </a:prstGeom>
          <a:noFill/>
          <a:ln w="12700">
            <a:solidFill>
              <a:prstClr val="black"/>
            </a:solidFill>
          </a:ln>
        </p:spPr>
        <p:txBody>
          <a:bodyPr vert="horz" lIns="92967" tIns="46484" rIns="92967" bIns="46484" rtlCol="0" anchor="ctr"/>
          <a:lstStyle/>
          <a:p>
            <a:endParaRPr lang="en-US"/>
          </a:p>
        </p:txBody>
      </p:sp>
      <p:sp>
        <p:nvSpPr>
          <p:cNvPr id="5" name="Notes Placeholder 4"/>
          <p:cNvSpPr>
            <a:spLocks noGrp="1"/>
          </p:cNvSpPr>
          <p:nvPr>
            <p:ph type="body" sz="quarter" idx="3"/>
          </p:nvPr>
        </p:nvSpPr>
        <p:spPr>
          <a:xfrm>
            <a:off x="698659" y="4409758"/>
            <a:ext cx="5589270" cy="4177665"/>
          </a:xfrm>
          <a:prstGeom prst="rect">
            <a:avLst/>
          </a:prstGeom>
        </p:spPr>
        <p:txBody>
          <a:bodyPr vert="horz" lIns="92967" tIns="46484" rIns="92967" bIns="464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7521" cy="464185"/>
          </a:xfrm>
          <a:prstGeom prst="rect">
            <a:avLst/>
          </a:prstGeom>
        </p:spPr>
        <p:txBody>
          <a:bodyPr vert="horz" lIns="92967" tIns="46484" rIns="92967" bIns="46484" rtlCol="0" anchor="b"/>
          <a:lstStyle>
            <a:lvl1pPr algn="l">
              <a:defRPr sz="1200"/>
            </a:lvl1pPr>
          </a:lstStyle>
          <a:p>
            <a:endParaRPr lang="en-US"/>
          </a:p>
        </p:txBody>
      </p:sp>
      <p:sp>
        <p:nvSpPr>
          <p:cNvPr id="7" name="Slide Number Placeholder 6"/>
          <p:cNvSpPr>
            <a:spLocks noGrp="1"/>
          </p:cNvSpPr>
          <p:nvPr>
            <p:ph type="sldNum" sz="quarter" idx="5"/>
          </p:nvPr>
        </p:nvSpPr>
        <p:spPr>
          <a:xfrm>
            <a:off x="3957450" y="8817904"/>
            <a:ext cx="3027521" cy="464185"/>
          </a:xfrm>
          <a:prstGeom prst="rect">
            <a:avLst/>
          </a:prstGeom>
        </p:spPr>
        <p:txBody>
          <a:bodyPr vert="horz" lIns="92967" tIns="46484" rIns="92967" bIns="46484" rtlCol="0" anchor="b"/>
          <a:lstStyle>
            <a:lvl1pPr algn="r">
              <a:defRPr sz="1200"/>
            </a:lvl1pPr>
          </a:lstStyle>
          <a:p>
            <a:fld id="{B37B24C9-001A-49D7-BAAD-038D438432B1}" type="slidenum">
              <a:rPr lang="en-US" smtClean="0"/>
              <a:pPr/>
              <a:t>‹#›</a:t>
            </a:fld>
            <a:endParaRPr lang="en-US"/>
          </a:p>
        </p:txBody>
      </p:sp>
    </p:spTree>
    <p:extLst>
      <p:ext uri="{BB962C8B-B14F-4D97-AF65-F5344CB8AC3E}">
        <p14:creationId xmlns:p14="http://schemas.microsoft.com/office/powerpoint/2010/main" xmlns="" val="225712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9B766AA-D7E2-4349-813D-49D2110F9423}" type="slidenum">
              <a:rPr lang="en-GB" smtClean="0"/>
              <a:pPr/>
              <a:t>7</a:t>
            </a:fld>
            <a:endParaRPr lang="en-GB" smtClean="0"/>
          </a:p>
        </p:txBody>
      </p:sp>
      <p:sp>
        <p:nvSpPr>
          <p:cNvPr id="64515" name="Rectangle 2"/>
          <p:cNvSpPr>
            <a:spLocks noGrp="1" noRot="1" noChangeAspect="1" noChangeArrowheads="1" noTextEdit="1"/>
          </p:cNvSpPr>
          <p:nvPr>
            <p:ph type="sldImg"/>
          </p:nvPr>
        </p:nvSpPr>
        <p:spPr bwMode="auto">
          <a:xfrm>
            <a:off x="1174750" y="696913"/>
            <a:ext cx="4641850" cy="3481387"/>
          </a:xfrm>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3492" name="Slide Number Placeholder 3"/>
          <p:cNvSpPr txBox="1">
            <a:spLocks noGrp="1"/>
          </p:cNvSpPr>
          <p:nvPr/>
        </p:nvSpPr>
        <p:spPr bwMode="auto">
          <a:xfrm>
            <a:off x="3957450" y="8817613"/>
            <a:ext cx="3027521" cy="464503"/>
          </a:xfrm>
          <a:prstGeom prst="rect">
            <a:avLst/>
          </a:prstGeom>
          <a:noFill/>
          <a:ln w="9525">
            <a:noFill/>
            <a:miter lim="800000"/>
            <a:headEnd/>
            <a:tailEnd/>
          </a:ln>
        </p:spPr>
        <p:txBody>
          <a:bodyPr lIns="92967" tIns="46484" rIns="92967" bIns="46484" anchor="b"/>
          <a:lstStyle/>
          <a:p>
            <a:pPr algn="r"/>
            <a:fld id="{7AAC71FB-A063-4A46-A50C-8EBB2F4B8B22}" type="slidenum">
              <a:rPr lang="en-GB" sz="1200">
                <a:latin typeface="Calibri" pitchFamily="34" charset="0"/>
              </a:rPr>
              <a:pPr algn="r"/>
              <a:t>8</a:t>
            </a:fld>
            <a:endParaRPr lang="en-GB"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Tackling climate change means meeting competing, sometimes contradictory demands by managing complex natural systems. To meet these competing demands, societies will need to balance producing more from their natural resources and protecting those resources to meet growing demand and reduce vulnerability to climate change. To do that they have to manage water, land, forest, fish, and biodiversity more efficiently to get the services and products they need without destroying them through overuse, pollution or encroachment.</a:t>
            </a:r>
          </a:p>
          <a:p>
            <a:pPr>
              <a:spcBef>
                <a:spcPct val="0"/>
              </a:spcBef>
            </a:pPr>
            <a:endParaRPr lang="en-US" dirty="0" smtClean="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09131B-26FB-4156-86C9-744AB62D13C2}" type="slidenum">
              <a:rPr lang="en-US" smtClean="0"/>
              <a:pPr/>
              <a:t>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286">
              <a:defRPr/>
            </a:pPr>
            <a:r>
              <a:rPr lang="en-US" b="1" dirty="0"/>
              <a:t>Sustainable intensification of agricultural production – for example though higher yielding varieties, and/or through input use efficiency (fertilizers, water, resistance traits, etc) helps reserve land for other use </a:t>
            </a:r>
          </a:p>
          <a:p>
            <a:endParaRPr lang="en-US" dirty="0" smtClean="0"/>
          </a:p>
          <a:p>
            <a:pPr lvl="0">
              <a:buNone/>
            </a:pPr>
            <a:r>
              <a:rPr lang="en-US" dirty="0" smtClean="0"/>
              <a:t>Improved input (nutrient, energy, water, land, agrochemical) use efficiency, such as: Nitrogen fixing ability,</a:t>
            </a:r>
            <a:r>
              <a:rPr lang="en-US" baseline="0" dirty="0" smtClean="0"/>
              <a:t> d</a:t>
            </a:r>
            <a:r>
              <a:rPr lang="en-US" dirty="0" smtClean="0"/>
              <a:t>rought resistant varieties,</a:t>
            </a:r>
            <a:r>
              <a:rPr lang="en-US" baseline="0" dirty="0" smtClean="0"/>
              <a:t> use of p</a:t>
            </a:r>
            <a:r>
              <a:rPr lang="en-US" dirty="0" smtClean="0"/>
              <a:t>recision technology (water, nutrients),</a:t>
            </a:r>
            <a:r>
              <a:rPr lang="en-US" baseline="0" dirty="0" smtClean="0"/>
              <a:t> l</a:t>
            </a:r>
            <a:r>
              <a:rPr lang="en-US" dirty="0" smtClean="0"/>
              <a:t>ow dose and environmentally ‘friendlier’ pesticides – part of IPM, pest tolerant/resistant varieties, etc (minimize use of potentially environmentally harmful chemicals) – part of IPM</a:t>
            </a:r>
            <a:endParaRPr lang="en-US" dirty="0"/>
          </a:p>
        </p:txBody>
      </p:sp>
      <p:sp>
        <p:nvSpPr>
          <p:cNvPr id="4" name="Slide Number Placeholder 3"/>
          <p:cNvSpPr>
            <a:spLocks noGrp="1"/>
          </p:cNvSpPr>
          <p:nvPr>
            <p:ph type="sldNum" sz="quarter" idx="10"/>
          </p:nvPr>
        </p:nvSpPr>
        <p:spPr/>
        <p:txBody>
          <a:bodyPr/>
          <a:lstStyle/>
          <a:p>
            <a:fld id="{9BCE0EFE-7377-429A-90FB-EBF73C82EF33}"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957450" y="8817904"/>
            <a:ext cx="3027521" cy="464185"/>
          </a:xfrm>
          <a:prstGeom prst="rect">
            <a:avLst/>
          </a:prstGeom>
          <a:noFill/>
          <a:ln w="9525">
            <a:noFill/>
            <a:miter lim="800000"/>
            <a:headEnd/>
            <a:tailEnd/>
          </a:ln>
        </p:spPr>
        <p:txBody>
          <a:bodyPr lIns="92967" tIns="46484" rIns="92967" bIns="46484" anchor="b"/>
          <a:lstStyle/>
          <a:p>
            <a:pPr algn="r"/>
            <a:fld id="{71B2C202-96DD-45D9-80F9-D59D170B74EE}" type="slidenum">
              <a:rPr lang="fr-FR" sz="1200"/>
              <a:pPr algn="r"/>
              <a:t>19</a:t>
            </a:fld>
            <a:endParaRPr lang="fr-FR"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00BFA7-FA13-4A2C-A31C-D2C9A6ED47C1}" type="slidenum">
              <a:rPr lang="en-US" smtClean="0"/>
              <a:pPr/>
              <a:t>45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73698801-1011-4F19-B9BC-BDF309CD7710}" type="datetimeFigureOut">
              <a:rPr lang="en-US" smtClean="0"/>
              <a:pPr/>
              <a:t>9/7/2011</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161AC7D5-0DD9-4E1F-AB12-6E3513CDC0E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3698801-1011-4F19-B9BC-BDF309CD7710}" type="datetimeFigureOut">
              <a:rPr lang="en-US" smtClean="0"/>
              <a:pPr/>
              <a:t>9/7/2011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AC7D5-0DD9-4E1F-AB12-6E3513CDC0E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3698801-1011-4F19-B9BC-BDF309CD7710}" type="datetimeFigureOut">
              <a:rPr lang="en-US" smtClean="0"/>
              <a:pPr/>
              <a:t>9/7/2011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AC7D5-0DD9-4E1F-AB12-6E3513CDC0E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73698801-1011-4F19-B9BC-BDF309CD7710}" type="datetimeFigureOut">
              <a:rPr lang="en-US" smtClean="0"/>
              <a:pPr/>
              <a:t>9/7/2011</a:t>
            </a:fld>
            <a:endParaRPr lang="en-US"/>
          </a:p>
        </p:txBody>
      </p:sp>
      <p:sp>
        <p:nvSpPr>
          <p:cNvPr id="9" name="Slide Number Placeholder 8"/>
          <p:cNvSpPr>
            <a:spLocks noGrp="1"/>
          </p:cNvSpPr>
          <p:nvPr>
            <p:ph type="sldNum" sz="quarter" idx="15"/>
          </p:nvPr>
        </p:nvSpPr>
        <p:spPr/>
        <p:txBody>
          <a:bodyPr rtlCol="0"/>
          <a:lstStyle/>
          <a:p>
            <a:fld id="{161AC7D5-0DD9-4E1F-AB12-6E3513CDC0EF}"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73698801-1011-4F19-B9BC-BDF309CD7710}" type="datetimeFigureOut">
              <a:rPr lang="en-US" smtClean="0"/>
              <a:pPr/>
              <a:t>9/7/2011</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161AC7D5-0DD9-4E1F-AB12-6E3513CDC0E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3698801-1011-4F19-B9BC-BDF309CD7710}" type="datetimeFigureOut">
              <a:rPr lang="en-US" smtClean="0"/>
              <a:pPr/>
              <a:t>9/7/2011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AC7D5-0DD9-4E1F-AB12-6E3513CDC0EF}"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73698801-1011-4F19-B9BC-BDF309CD7710}" type="datetimeFigureOut">
              <a:rPr lang="en-US" smtClean="0"/>
              <a:pPr/>
              <a:t>9/7/2011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1AC7D5-0DD9-4E1F-AB12-6E3513CDC0EF}"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73698801-1011-4F19-B9BC-BDF309CD7710}" type="datetimeFigureOut">
              <a:rPr lang="en-US" smtClean="0"/>
              <a:pPr/>
              <a:t>9/7/2011</a:t>
            </a:fld>
            <a:endParaRPr lang="en-US"/>
          </a:p>
        </p:txBody>
      </p:sp>
      <p:sp>
        <p:nvSpPr>
          <p:cNvPr id="7" name="Slide Number Placeholder 6"/>
          <p:cNvSpPr>
            <a:spLocks noGrp="1"/>
          </p:cNvSpPr>
          <p:nvPr>
            <p:ph type="sldNum" sz="quarter" idx="11"/>
          </p:nvPr>
        </p:nvSpPr>
        <p:spPr/>
        <p:txBody>
          <a:bodyPr rtlCol="0"/>
          <a:lstStyle/>
          <a:p>
            <a:fld id="{161AC7D5-0DD9-4E1F-AB12-6E3513CDC0EF}"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698801-1011-4F19-B9BC-BDF309CD7710}" type="datetimeFigureOut">
              <a:rPr lang="en-US" smtClean="0"/>
              <a:pPr/>
              <a:t>9/7/2011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1AC7D5-0DD9-4E1F-AB12-6E3513CDC0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73698801-1011-4F19-B9BC-BDF309CD7710}" type="datetimeFigureOut">
              <a:rPr lang="en-US" smtClean="0"/>
              <a:pPr/>
              <a:t>9/7/2011</a:t>
            </a:fld>
            <a:endParaRPr lang="en-US"/>
          </a:p>
        </p:txBody>
      </p:sp>
      <p:sp>
        <p:nvSpPr>
          <p:cNvPr id="22" name="Slide Number Placeholder 21"/>
          <p:cNvSpPr>
            <a:spLocks noGrp="1"/>
          </p:cNvSpPr>
          <p:nvPr>
            <p:ph type="sldNum" sz="quarter" idx="15"/>
          </p:nvPr>
        </p:nvSpPr>
        <p:spPr/>
        <p:txBody>
          <a:bodyPr rtlCol="0"/>
          <a:lstStyle/>
          <a:p>
            <a:fld id="{161AC7D5-0DD9-4E1F-AB12-6E3513CDC0EF}"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73698801-1011-4F19-B9BC-BDF309CD7710}" type="datetimeFigureOut">
              <a:rPr lang="en-US" smtClean="0"/>
              <a:pPr/>
              <a:t>9/7/2011</a:t>
            </a:fld>
            <a:endParaRPr lang="en-US"/>
          </a:p>
        </p:txBody>
      </p:sp>
      <p:sp>
        <p:nvSpPr>
          <p:cNvPr id="18" name="Slide Number Placeholder 17"/>
          <p:cNvSpPr>
            <a:spLocks noGrp="1"/>
          </p:cNvSpPr>
          <p:nvPr>
            <p:ph type="sldNum" sz="quarter" idx="11"/>
          </p:nvPr>
        </p:nvSpPr>
        <p:spPr/>
        <p:txBody>
          <a:bodyPr rtlCol="0"/>
          <a:lstStyle/>
          <a:p>
            <a:fld id="{161AC7D5-0DD9-4E1F-AB12-6E3513CDC0EF}"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73698801-1011-4F19-B9BC-BDF309CD7710}" type="datetimeFigureOut">
              <a:rPr lang="en-US" smtClean="0"/>
              <a:pPr/>
              <a:t>9/7/2011</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161AC7D5-0DD9-4E1F-AB12-6E3513CDC0E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www.youtube.com/watch?v=i0V2xzEw44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www.youtube.com/watch?v=rs-pA1Ee02U"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143000" y="838200"/>
            <a:ext cx="7239000" cy="1905000"/>
          </a:xfrm>
        </p:spPr>
        <p:txBody>
          <a:bodyPr anchor="b">
            <a:noAutofit/>
          </a:bodyPr>
          <a:lstStyle/>
          <a:p>
            <a:pPr algn="l">
              <a:defRPr/>
            </a:pPr>
            <a:r>
              <a:rPr lang="en-US" sz="3800" b="1" dirty="0" smtClean="0">
                <a:solidFill>
                  <a:srgbClr val="002060"/>
                </a:solidFill>
                <a:latin typeface="Cambria" pitchFamily="18" charset="0"/>
              </a:rPr>
              <a:t>Triple Win Climate Smart Agriculture – Climate Change Adaptation Aspect</a:t>
            </a:r>
            <a:endParaRPr lang="en-US" sz="3800" dirty="0" smtClean="0">
              <a:solidFill>
                <a:srgbClr val="002060"/>
              </a:solidFill>
              <a:latin typeface="Cambria" pitchFamily="18" charset="0"/>
            </a:endParaRPr>
          </a:p>
        </p:txBody>
      </p:sp>
      <p:sp>
        <p:nvSpPr>
          <p:cNvPr id="5123" name="Rectangle 3"/>
          <p:cNvSpPr>
            <a:spLocks noGrp="1" noChangeArrowheads="1"/>
          </p:cNvSpPr>
          <p:nvPr>
            <p:ph type="subTitle" idx="1"/>
          </p:nvPr>
        </p:nvSpPr>
        <p:spPr>
          <a:xfrm>
            <a:off x="3048000" y="3581400"/>
            <a:ext cx="4495800" cy="1600200"/>
          </a:xfrm>
        </p:spPr>
        <p:txBody>
          <a:bodyPr>
            <a:normAutofit fontScale="92500" lnSpcReduction="10000"/>
          </a:bodyPr>
          <a:lstStyle/>
          <a:p>
            <a:pPr algn="l" eaLnBrk="1" hangingPunct="1"/>
            <a:r>
              <a:rPr lang="en-US" sz="2400" b="1" dirty="0" smtClean="0">
                <a:solidFill>
                  <a:schemeClr val="tx1">
                    <a:lumMod val="65000"/>
                    <a:lumOff val="35000"/>
                  </a:schemeClr>
                </a:solidFill>
              </a:rPr>
              <a:t>Pai-Yei Whung, Ph.D.</a:t>
            </a:r>
            <a:endParaRPr lang="en-US" sz="2400" dirty="0">
              <a:solidFill>
                <a:schemeClr val="tx1">
                  <a:lumMod val="65000"/>
                  <a:lumOff val="35000"/>
                </a:schemeClr>
              </a:solidFill>
            </a:endParaRPr>
          </a:p>
          <a:p>
            <a:pPr algn="l" eaLnBrk="1" hangingPunct="1"/>
            <a:r>
              <a:rPr lang="en-US" sz="2400" b="1" dirty="0" smtClean="0">
                <a:solidFill>
                  <a:schemeClr val="tx1">
                    <a:lumMod val="65000"/>
                    <a:lumOff val="35000"/>
                  </a:schemeClr>
                </a:solidFill>
              </a:rPr>
              <a:t>Science Adviser</a:t>
            </a:r>
            <a:endParaRPr lang="en-US" sz="2400" dirty="0">
              <a:solidFill>
                <a:schemeClr val="tx1">
                  <a:lumMod val="65000"/>
                  <a:lumOff val="35000"/>
                </a:schemeClr>
              </a:solidFill>
            </a:endParaRPr>
          </a:p>
          <a:p>
            <a:pPr algn="l" eaLnBrk="1" hangingPunct="1"/>
            <a:r>
              <a:rPr lang="en-US" sz="2400" b="1" dirty="0" smtClean="0">
                <a:solidFill>
                  <a:schemeClr val="tx1">
                    <a:lumMod val="65000"/>
                    <a:lumOff val="35000"/>
                  </a:schemeClr>
                </a:solidFill>
              </a:rPr>
              <a:t>ARD/SDN</a:t>
            </a:r>
          </a:p>
          <a:p>
            <a:pPr algn="l" eaLnBrk="1" hangingPunct="1"/>
            <a:r>
              <a:rPr lang="en-US" sz="2400" dirty="0" smtClean="0">
                <a:solidFill>
                  <a:schemeClr val="tx1">
                    <a:lumMod val="65000"/>
                    <a:lumOff val="35000"/>
                  </a:schemeClr>
                </a:solidFill>
              </a:rPr>
              <a:t>World Bank</a:t>
            </a:r>
            <a:endParaRPr lang="en-US" sz="2400" b="1" dirty="0" smtClean="0">
              <a:solidFill>
                <a:schemeClr val="tx1">
                  <a:lumMod val="65000"/>
                  <a:lumOff val="35000"/>
                </a:schemeClr>
              </a:solidFill>
            </a:endParaRPr>
          </a:p>
          <a:p>
            <a:pPr algn="l" eaLnBrk="1" hangingPunct="1"/>
            <a:endParaRPr lang="en-US" sz="2400" b="1" dirty="0" smtClean="0">
              <a:solidFill>
                <a:schemeClr val="tx1">
                  <a:lumMod val="65000"/>
                  <a:lumOff val="35000"/>
                </a:schemeClr>
              </a:solidFill>
              <a:latin typeface="Helvetica 55 Roman" pitchFamily="34" charset="0"/>
            </a:endParaRPr>
          </a:p>
        </p:txBody>
      </p:sp>
      <p:pic>
        <p:nvPicPr>
          <p:cNvPr id="5124" name="Picture 6"/>
          <p:cNvPicPr>
            <a:picLocks noChangeAspect="1" noChangeArrowheads="1"/>
          </p:cNvPicPr>
          <p:nvPr/>
        </p:nvPicPr>
        <p:blipFill>
          <a:blip r:embed="rId2" cstate="print">
            <a:lum contrast="14000"/>
          </a:blip>
          <a:srcRect/>
          <a:stretch>
            <a:fillRect/>
          </a:stretch>
        </p:blipFill>
        <p:spPr bwMode="auto">
          <a:xfrm>
            <a:off x="685800" y="5384800"/>
            <a:ext cx="5326063" cy="1473200"/>
          </a:xfrm>
          <a:prstGeom prst="rect">
            <a:avLst/>
          </a:prstGeom>
          <a:noFill/>
          <a:ln w="12700">
            <a:solidFill>
              <a:schemeClr val="tx2"/>
            </a:solidFill>
            <a:miter lim="800000"/>
            <a:headEnd/>
            <a:tailEnd/>
          </a:ln>
        </p:spPr>
      </p:pic>
      <p:pic>
        <p:nvPicPr>
          <p:cNvPr id="5125" name="Picture 4" descr="actionplanwebimage550.jpeg"/>
          <p:cNvPicPr>
            <a:picLocks noChangeAspect="1"/>
          </p:cNvPicPr>
          <p:nvPr/>
        </p:nvPicPr>
        <p:blipFill>
          <a:blip r:embed="rId3" cstate="print">
            <a:lum contrast="9000"/>
          </a:blip>
          <a:srcRect/>
          <a:stretch>
            <a:fillRect/>
          </a:stretch>
        </p:blipFill>
        <p:spPr bwMode="auto">
          <a:xfrm>
            <a:off x="2209800" y="5384800"/>
            <a:ext cx="6324600" cy="1463675"/>
          </a:xfrm>
          <a:prstGeom prst="rect">
            <a:avLst/>
          </a:prstGeom>
          <a:noFill/>
          <a:ln w="12700">
            <a:solidFill>
              <a:schemeClr val="tx2"/>
            </a:solidFill>
            <a:miter lim="800000"/>
            <a:headEnd/>
            <a:tailEnd/>
          </a:ln>
        </p:spPr>
      </p:pic>
      <p:pic>
        <p:nvPicPr>
          <p:cNvPr id="5126" name="Picture 6"/>
          <p:cNvPicPr>
            <a:picLocks noChangeAspect="1" noChangeArrowheads="1"/>
          </p:cNvPicPr>
          <p:nvPr/>
        </p:nvPicPr>
        <p:blipFill>
          <a:blip r:embed="rId4" cstate="print">
            <a:lum bright="45000" contrast="-44000"/>
          </a:blip>
          <a:srcRect/>
          <a:stretch>
            <a:fillRect/>
          </a:stretch>
        </p:blipFill>
        <p:spPr bwMode="auto">
          <a:xfrm>
            <a:off x="7620000" y="4495800"/>
            <a:ext cx="730045" cy="685800"/>
          </a:xfrm>
          <a:prstGeom prst="rect">
            <a:avLst/>
          </a:prstGeom>
          <a:noFill/>
          <a:ln w="9525">
            <a:noFill/>
            <a:miter lim="800000"/>
            <a:headEnd/>
            <a:tailEnd/>
          </a:ln>
        </p:spPr>
      </p:pic>
    </p:spTree>
    <p:extLst>
      <p:ext uri="{BB962C8B-B14F-4D97-AF65-F5344CB8AC3E}">
        <p14:creationId xmlns:p14="http://schemas.microsoft.com/office/powerpoint/2010/main" xmlns="" val="14511878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4" cstate="print"/>
          <a:srcRect/>
          <a:stretch>
            <a:fillRect/>
          </a:stretch>
        </p:blipFill>
        <p:spPr bwMode="auto">
          <a:xfrm>
            <a:off x="5715000" y="1447800"/>
            <a:ext cx="3309937" cy="4953000"/>
          </a:xfrm>
          <a:prstGeom prst="rect">
            <a:avLst/>
          </a:prstGeom>
          <a:noFill/>
          <a:ln w="9525">
            <a:noFill/>
            <a:miter lim="800000"/>
            <a:headEnd/>
            <a:tailEnd/>
          </a:ln>
          <a:effectLst/>
        </p:spPr>
      </p:pic>
      <p:sp>
        <p:nvSpPr>
          <p:cNvPr id="3" name="TextBox 2"/>
          <p:cNvSpPr txBox="1"/>
          <p:nvPr/>
        </p:nvSpPr>
        <p:spPr>
          <a:xfrm>
            <a:off x="533400" y="152400"/>
            <a:ext cx="8305800" cy="954107"/>
          </a:xfrm>
          <a:prstGeom prst="rect">
            <a:avLst/>
          </a:prstGeom>
          <a:noFill/>
        </p:spPr>
        <p:txBody>
          <a:bodyPr wrap="square" rtlCol="0">
            <a:spAutoFit/>
          </a:bodyPr>
          <a:lstStyle/>
          <a:p>
            <a:r>
              <a:rPr lang="en-US" sz="2800" b="1" dirty="0" smtClean="0"/>
              <a:t>Sustainable intensification of agricultural production </a:t>
            </a:r>
            <a:endParaRPr lang="en-US" sz="2800" b="1" dirty="0"/>
          </a:p>
        </p:txBody>
      </p:sp>
      <p:graphicFrame>
        <p:nvGraphicFramePr>
          <p:cNvPr id="4098" name="Object 2"/>
          <p:cNvGraphicFramePr>
            <a:graphicFrameLocks noChangeAspect="1"/>
          </p:cNvGraphicFramePr>
          <p:nvPr>
            <p:extLst>
              <p:ext uri="{D42A27DB-BD31-4B8C-83A1-F6EECF244321}">
                <p14:modId xmlns:p14="http://schemas.microsoft.com/office/powerpoint/2010/main" xmlns="" val="1807114521"/>
              </p:ext>
            </p:extLst>
          </p:nvPr>
        </p:nvGraphicFramePr>
        <p:xfrm>
          <a:off x="152400" y="1447800"/>
          <a:ext cx="5486400" cy="4910138"/>
        </p:xfrm>
        <a:graphic>
          <a:graphicData uri="http://schemas.openxmlformats.org/presentationml/2006/ole">
            <p:oleObj spid="_x0000_s1031" name="SPW 10.0 Graph" r:id="rId5" imgW="9553651" imgH="7210958" progId="">
              <p:embed/>
            </p:oleObj>
          </a:graphicData>
        </a:graphic>
      </p:graphicFrame>
      <p:sp>
        <p:nvSpPr>
          <p:cNvPr id="5" name="TextBox 4"/>
          <p:cNvSpPr txBox="1"/>
          <p:nvPr/>
        </p:nvSpPr>
        <p:spPr>
          <a:xfrm>
            <a:off x="762000" y="6477000"/>
            <a:ext cx="7848600" cy="307777"/>
          </a:xfrm>
          <a:prstGeom prst="rect">
            <a:avLst/>
          </a:prstGeom>
          <a:noFill/>
        </p:spPr>
        <p:txBody>
          <a:bodyPr wrap="square" rtlCol="0">
            <a:spAutoFit/>
          </a:bodyPr>
          <a:lstStyle/>
          <a:p>
            <a:r>
              <a:rPr lang="en-US" sz="1400" b="1" dirty="0" smtClean="0"/>
              <a:t>This helps reserve lands for other uses and can use water more efficiently</a:t>
            </a:r>
            <a:endParaRPr lang="en-US" sz="1400" b="1" dirty="0"/>
          </a:p>
        </p:txBody>
      </p:sp>
    </p:spTree>
    <p:extLst>
      <p:ext uri="{BB962C8B-B14F-4D97-AF65-F5344CB8AC3E}">
        <p14:creationId xmlns:p14="http://schemas.microsoft.com/office/powerpoint/2010/main" xmlns="" val="1854471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05800" cy="1143000"/>
          </a:xfrm>
        </p:spPr>
        <p:txBody>
          <a:bodyPr>
            <a:noAutofit/>
          </a:bodyPr>
          <a:lstStyle/>
          <a:p>
            <a:pPr algn="l"/>
            <a:r>
              <a:rPr lang="en-US" sz="2800" b="1" dirty="0" smtClean="0">
                <a:solidFill>
                  <a:srgbClr val="002060"/>
                </a:solidFill>
                <a:latin typeface="Cambria" pitchFamily="18" charset="0"/>
              </a:rPr>
              <a:t>Country Examples: Mexico Building resilience: policies for  climate smart agriculture</a:t>
            </a:r>
            <a:endParaRPr lang="en-US" sz="2800" b="1" dirty="0">
              <a:solidFill>
                <a:srgbClr val="002060"/>
              </a:solidFill>
              <a:latin typeface="Cambria" pitchFamily="18" charset="0"/>
            </a:endParaRPr>
          </a:p>
        </p:txBody>
      </p:sp>
      <p:pic>
        <p:nvPicPr>
          <p:cNvPr id="1027" name="Picture 3"/>
          <p:cNvPicPr>
            <a:picLocks noChangeAspect="1" noChangeArrowheads="1"/>
          </p:cNvPicPr>
          <p:nvPr/>
        </p:nvPicPr>
        <p:blipFill>
          <a:blip r:embed="rId2" cstate="print"/>
          <a:srcRect/>
          <a:stretch>
            <a:fillRect/>
          </a:stretch>
        </p:blipFill>
        <p:spPr bwMode="auto">
          <a:xfrm>
            <a:off x="7772400" y="5181600"/>
            <a:ext cx="1262165" cy="1523999"/>
          </a:xfrm>
          <a:prstGeom prst="rect">
            <a:avLst/>
          </a:prstGeom>
          <a:noFill/>
          <a:ln w="15875">
            <a:solidFill>
              <a:schemeClr val="tx1"/>
            </a:solidFill>
            <a:miter lim="800000"/>
            <a:headEnd/>
            <a:tailEnd/>
          </a:ln>
        </p:spPr>
      </p:pic>
      <p:pic>
        <p:nvPicPr>
          <p:cNvPr id="1028" name="Picture 4"/>
          <p:cNvPicPr>
            <a:picLocks noGrp="1" noChangeAspect="1" noChangeArrowheads="1"/>
          </p:cNvPicPr>
          <p:nvPr>
            <p:ph idx="1"/>
          </p:nvPr>
        </p:nvPicPr>
        <p:blipFill>
          <a:blip r:embed="rId3" cstate="print"/>
          <a:srcRect/>
          <a:stretch>
            <a:fillRect/>
          </a:stretch>
        </p:blipFill>
        <p:spPr bwMode="auto">
          <a:xfrm>
            <a:off x="3352800" y="5181600"/>
            <a:ext cx="4343400" cy="1525040"/>
          </a:xfrm>
          <a:prstGeom prst="rect">
            <a:avLst/>
          </a:prstGeom>
          <a:noFill/>
          <a:ln w="15875" cmpd="sng">
            <a:solidFill>
              <a:schemeClr val="tx1"/>
            </a:solidFill>
            <a:miter lim="800000"/>
            <a:headEnd/>
            <a:tailEnd/>
          </a:ln>
        </p:spPr>
      </p:pic>
      <p:sp>
        <p:nvSpPr>
          <p:cNvPr id="7" name="Rectangle 6"/>
          <p:cNvSpPr/>
          <p:nvPr/>
        </p:nvSpPr>
        <p:spPr>
          <a:xfrm>
            <a:off x="457200" y="1752600"/>
            <a:ext cx="8001000" cy="3170099"/>
          </a:xfrm>
          <a:prstGeom prst="rect">
            <a:avLst/>
          </a:prstGeom>
        </p:spPr>
        <p:txBody>
          <a:bodyPr wrap="square">
            <a:spAutoFit/>
          </a:bodyPr>
          <a:lstStyle/>
          <a:p>
            <a:r>
              <a:rPr lang="en-US" sz="2000" b="1" dirty="0" smtClean="0"/>
              <a:t>Agriculture</a:t>
            </a:r>
            <a:r>
              <a:rPr lang="en-US" sz="2000" dirty="0" smtClean="0"/>
              <a:t>: Only 4% of GDP but a key role in broader landscape management; 15% of employment; 77% of water consumption with forestry 21% of GHG emissions. Forests are 23% of area: pattern of deforestation</a:t>
            </a:r>
          </a:p>
          <a:p>
            <a:endParaRPr lang="en-US" sz="2000" dirty="0" smtClean="0"/>
          </a:p>
          <a:p>
            <a:r>
              <a:rPr lang="en-US" sz="2000" dirty="0" smtClean="0"/>
              <a:t>Will face rising temperatures, reduced rainfall and more frequent and severe droughts and storms,</a:t>
            </a:r>
          </a:p>
          <a:p>
            <a:endParaRPr lang="en-US" sz="2000" dirty="0" smtClean="0"/>
          </a:p>
          <a:p>
            <a:r>
              <a:rPr lang="en-US" sz="2000" dirty="0" smtClean="0"/>
              <a:t>More frequent forest fires; impact on productivity especially of maize and pastureland; impact and vulnerability vary widely between regions</a:t>
            </a:r>
            <a:endParaRPr lang="en-US" sz="2000" dirty="0"/>
          </a:p>
        </p:txBody>
      </p:sp>
    </p:spTree>
    <p:extLst>
      <p:ext uri="{BB962C8B-B14F-4D97-AF65-F5344CB8AC3E}">
        <p14:creationId xmlns:p14="http://schemas.microsoft.com/office/powerpoint/2010/main" xmlns="" val="898589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7467600" y="152400"/>
            <a:ext cx="1304925" cy="1336143"/>
          </a:xfrm>
          <a:prstGeom prst="rect">
            <a:avLst/>
          </a:prstGeom>
          <a:noFill/>
          <a:ln w="15875">
            <a:solidFill>
              <a:schemeClr val="tx1"/>
            </a:solid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57200" y="1524000"/>
            <a:ext cx="3600450" cy="2207172"/>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381000" y="4114800"/>
            <a:ext cx="3809999" cy="2126342"/>
          </a:xfrm>
          <a:prstGeom prst="rect">
            <a:avLst/>
          </a:prstGeom>
          <a:noFill/>
          <a:ln w="9525">
            <a:noFill/>
            <a:miter lim="800000"/>
            <a:headEnd/>
            <a:tailEnd/>
          </a:ln>
        </p:spPr>
      </p:pic>
      <p:sp>
        <p:nvSpPr>
          <p:cNvPr id="7" name="Rectangle 6"/>
          <p:cNvSpPr/>
          <p:nvPr/>
        </p:nvSpPr>
        <p:spPr>
          <a:xfrm>
            <a:off x="4267200" y="1143000"/>
            <a:ext cx="4191000" cy="5724646"/>
          </a:xfrm>
          <a:prstGeom prst="rect">
            <a:avLst/>
          </a:prstGeom>
        </p:spPr>
        <p:txBody>
          <a:bodyPr wrap="square">
            <a:spAutoFit/>
          </a:bodyPr>
          <a:lstStyle/>
          <a:p>
            <a:endParaRPr lang="en-US" sz="1400" dirty="0" smtClean="0"/>
          </a:p>
          <a:p>
            <a:r>
              <a:rPr lang="en-US" sz="1600" i="1" dirty="0" smtClean="0">
                <a:solidFill>
                  <a:schemeClr val="accent6">
                    <a:lumMod val="50000"/>
                  </a:schemeClr>
                </a:solidFill>
              </a:rPr>
              <a:t>FOR AGRICULTURE</a:t>
            </a:r>
            <a:r>
              <a:rPr lang="en-US" sz="1600" dirty="0" smtClean="0"/>
              <a:t>: conservation tillage, crop rotation, fertilizer management,  research, gene banks, productivity, conservation corridors, wild land conservation: conversion of agricultural land to perennial &amp; mixed crops, control of cropland burning</a:t>
            </a:r>
          </a:p>
          <a:p>
            <a:endParaRPr lang="en-US" sz="1600" dirty="0" smtClean="0"/>
          </a:p>
          <a:p>
            <a:r>
              <a:rPr lang="en-US" sz="1600" i="1" dirty="0" smtClean="0">
                <a:solidFill>
                  <a:schemeClr val="accent6">
                    <a:lumMod val="50000"/>
                  </a:schemeClr>
                </a:solidFill>
              </a:rPr>
              <a:t>FOR FORESTRY</a:t>
            </a:r>
            <a:r>
              <a:rPr lang="en-US" sz="1600" dirty="0" smtClean="0"/>
              <a:t>: reforestation and sustainable forest management, commercial plantations, scaled up support (US$ 27 m budget allocation in 2001, US$ 396 m in 2010)</a:t>
            </a:r>
          </a:p>
          <a:p>
            <a:endParaRPr lang="en-US" sz="1600" dirty="0" smtClean="0"/>
          </a:p>
          <a:p>
            <a:r>
              <a:rPr lang="en-US" sz="1600" i="1" dirty="0" smtClean="0">
                <a:solidFill>
                  <a:schemeClr val="accent6">
                    <a:lumMod val="50000"/>
                  </a:schemeClr>
                </a:solidFill>
              </a:rPr>
              <a:t>FOR LIVESTOCK</a:t>
            </a:r>
            <a:r>
              <a:rPr lang="en-US" sz="1600" dirty="0" smtClean="0"/>
              <a:t>:  rangeland restoration, manure management &amp; improved breeding</a:t>
            </a:r>
          </a:p>
          <a:p>
            <a:endParaRPr lang="en-US" sz="1600" dirty="0" smtClean="0"/>
          </a:p>
          <a:p>
            <a:r>
              <a:rPr lang="en-US" sz="1600" i="1" dirty="0" smtClean="0">
                <a:solidFill>
                  <a:schemeClr val="accent6">
                    <a:lumMod val="50000"/>
                  </a:schemeClr>
                </a:solidFill>
              </a:rPr>
              <a:t>FOR WATER</a:t>
            </a:r>
            <a:r>
              <a:rPr lang="en-US" sz="1600" dirty="0" smtClean="0"/>
              <a:t>: Irrigation modernization and water conservation (67% of irrigation is surface), flood and watershed management, rainwater storage</a:t>
            </a:r>
            <a:endParaRPr lang="en-US" sz="1600" dirty="0"/>
          </a:p>
        </p:txBody>
      </p:sp>
      <p:sp>
        <p:nvSpPr>
          <p:cNvPr id="8" name="Rectangle 7"/>
          <p:cNvSpPr/>
          <p:nvPr/>
        </p:nvSpPr>
        <p:spPr>
          <a:xfrm>
            <a:off x="228600" y="152400"/>
            <a:ext cx="7239000" cy="1107996"/>
          </a:xfrm>
          <a:prstGeom prst="rect">
            <a:avLst/>
          </a:prstGeom>
        </p:spPr>
        <p:txBody>
          <a:bodyPr wrap="square">
            <a:spAutoFit/>
          </a:bodyPr>
          <a:lstStyle/>
          <a:p>
            <a:pPr>
              <a:spcBef>
                <a:spcPct val="0"/>
              </a:spcBef>
            </a:pPr>
            <a:r>
              <a:rPr lang="en-US" sz="3300" b="1" dirty="0">
                <a:solidFill>
                  <a:srgbClr val="002060"/>
                </a:solidFill>
                <a:latin typeface="Cambria" pitchFamily="18" charset="0"/>
                <a:ea typeface="+mj-ea"/>
                <a:cs typeface="+mj-cs"/>
              </a:rPr>
              <a:t>Mexico's adaptation strategy for agriculture and water management</a:t>
            </a:r>
          </a:p>
        </p:txBody>
      </p:sp>
    </p:spTree>
    <p:extLst>
      <p:ext uri="{BB962C8B-B14F-4D97-AF65-F5344CB8AC3E}">
        <p14:creationId xmlns:p14="http://schemas.microsoft.com/office/powerpoint/2010/main" xmlns="" val="22834232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gn="l"/>
            <a:r>
              <a:rPr lang="en-US" sz="3300" b="1" dirty="0" smtClean="0">
                <a:solidFill>
                  <a:srgbClr val="002060"/>
                </a:solidFill>
                <a:latin typeface="Cambria" pitchFamily="18" charset="0"/>
              </a:rPr>
              <a:t>Improved Climate Information</a:t>
            </a:r>
            <a:endParaRPr lang="en-US" sz="3300" b="1" dirty="0">
              <a:solidFill>
                <a:srgbClr val="002060"/>
              </a:solidFill>
              <a:latin typeface="Cambria" pitchFamily="18" charset="0"/>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304800" y="5715000"/>
            <a:ext cx="1000125" cy="990599"/>
          </a:xfrm>
          <a:prstGeom prst="rect">
            <a:avLst/>
          </a:prstGeom>
          <a:noFill/>
          <a:ln w="12700">
            <a:solidFill>
              <a:schemeClr val="tx1"/>
            </a:solid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1371600" y="5715000"/>
            <a:ext cx="1085850" cy="971550"/>
          </a:xfrm>
          <a:prstGeom prst="rect">
            <a:avLst/>
          </a:prstGeom>
          <a:noFill/>
          <a:ln w="12700">
            <a:solidFill>
              <a:schemeClr val="tx1"/>
            </a:solid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2514600" y="5715000"/>
            <a:ext cx="1076325" cy="971550"/>
          </a:xfrm>
          <a:prstGeom prst="rect">
            <a:avLst/>
          </a:prstGeom>
          <a:noFill/>
          <a:ln w="12700">
            <a:solidFill>
              <a:schemeClr val="tx1"/>
            </a:solid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3657600" y="5715000"/>
            <a:ext cx="990600" cy="990600"/>
          </a:xfrm>
          <a:prstGeom prst="rect">
            <a:avLst/>
          </a:prstGeom>
          <a:noFill/>
          <a:ln w="12700">
            <a:solidFill>
              <a:schemeClr val="tx1"/>
            </a:solidFill>
            <a:miter lim="800000"/>
            <a:headEnd/>
            <a:tailEnd/>
          </a:ln>
        </p:spPr>
      </p:pic>
      <p:pic>
        <p:nvPicPr>
          <p:cNvPr id="4102" name="Picture 6"/>
          <p:cNvPicPr>
            <a:picLocks noChangeAspect="1" noChangeArrowheads="1"/>
          </p:cNvPicPr>
          <p:nvPr/>
        </p:nvPicPr>
        <p:blipFill>
          <a:blip r:embed="rId6" cstate="print"/>
          <a:srcRect/>
          <a:stretch>
            <a:fillRect/>
          </a:stretch>
        </p:blipFill>
        <p:spPr bwMode="auto">
          <a:xfrm>
            <a:off x="4724400" y="5715000"/>
            <a:ext cx="1066800" cy="971550"/>
          </a:xfrm>
          <a:prstGeom prst="rect">
            <a:avLst/>
          </a:prstGeom>
          <a:noFill/>
          <a:ln w="12700">
            <a:solidFill>
              <a:schemeClr val="tx1"/>
            </a:solidFill>
            <a:miter lim="800000"/>
            <a:headEnd/>
            <a:tailEnd/>
          </a:ln>
        </p:spPr>
      </p:pic>
      <p:pic>
        <p:nvPicPr>
          <p:cNvPr id="4104" name="Picture 8"/>
          <p:cNvPicPr>
            <a:picLocks noChangeAspect="1" noChangeArrowheads="1"/>
          </p:cNvPicPr>
          <p:nvPr/>
        </p:nvPicPr>
        <p:blipFill>
          <a:blip r:embed="rId7" cstate="print"/>
          <a:srcRect/>
          <a:stretch>
            <a:fillRect/>
          </a:stretch>
        </p:blipFill>
        <p:spPr bwMode="auto">
          <a:xfrm>
            <a:off x="5867400" y="5715000"/>
            <a:ext cx="1066800" cy="958312"/>
          </a:xfrm>
          <a:prstGeom prst="rect">
            <a:avLst/>
          </a:prstGeom>
          <a:noFill/>
          <a:ln w="12700">
            <a:solidFill>
              <a:schemeClr val="tx1"/>
            </a:solidFill>
            <a:miter lim="800000"/>
            <a:headEnd/>
            <a:tailEnd/>
          </a:ln>
        </p:spPr>
      </p:pic>
      <p:pic>
        <p:nvPicPr>
          <p:cNvPr id="4105" name="Picture 9"/>
          <p:cNvPicPr>
            <a:picLocks noChangeAspect="1" noChangeArrowheads="1"/>
          </p:cNvPicPr>
          <p:nvPr/>
        </p:nvPicPr>
        <p:blipFill>
          <a:blip r:embed="rId8" cstate="print"/>
          <a:srcRect/>
          <a:stretch>
            <a:fillRect/>
          </a:stretch>
        </p:blipFill>
        <p:spPr bwMode="auto">
          <a:xfrm>
            <a:off x="7010400" y="5257800"/>
            <a:ext cx="1930400" cy="1447800"/>
          </a:xfrm>
          <a:prstGeom prst="rect">
            <a:avLst/>
          </a:prstGeom>
          <a:noFill/>
          <a:ln w="12700">
            <a:solidFill>
              <a:schemeClr val="tx1"/>
            </a:solidFill>
            <a:miter lim="800000"/>
            <a:headEnd/>
            <a:tailEnd/>
          </a:ln>
        </p:spPr>
      </p:pic>
      <p:sp>
        <p:nvSpPr>
          <p:cNvPr id="12" name="Rectangle 11"/>
          <p:cNvSpPr/>
          <p:nvPr/>
        </p:nvSpPr>
        <p:spPr>
          <a:xfrm>
            <a:off x="381000" y="1371600"/>
            <a:ext cx="8305800" cy="3693319"/>
          </a:xfrm>
          <a:prstGeom prst="rect">
            <a:avLst/>
          </a:prstGeom>
        </p:spPr>
        <p:txBody>
          <a:bodyPr wrap="square">
            <a:spAutoFit/>
          </a:bodyPr>
          <a:lstStyle/>
          <a:p>
            <a:r>
              <a:rPr lang="en-US" sz="2600" b="1" dirty="0" smtClean="0">
                <a:solidFill>
                  <a:srgbClr val="002060"/>
                </a:solidFill>
                <a:latin typeface="Cambria" pitchFamily="18" charset="0"/>
              </a:rPr>
              <a:t>Social protection and risk reduction </a:t>
            </a:r>
            <a:r>
              <a:rPr lang="en-US" sz="2600" dirty="0" smtClean="0"/>
              <a:t>measures including support for: crop diversification; non-farm income generation (e.g. public works, tourism), cash transfers, remittances and migration. </a:t>
            </a:r>
          </a:p>
          <a:p>
            <a:endParaRPr lang="en-US" sz="2600" dirty="0" smtClean="0"/>
          </a:p>
          <a:p>
            <a:r>
              <a:rPr lang="en-US" sz="2600" b="1" dirty="0" smtClean="0">
                <a:solidFill>
                  <a:srgbClr val="002060"/>
                </a:solidFill>
                <a:latin typeface="Cambria" pitchFamily="18" charset="0"/>
              </a:rPr>
              <a:t>Insurance and  disaster protection</a:t>
            </a:r>
            <a:r>
              <a:rPr lang="en-US" sz="2600" dirty="0" smtClean="0"/>
              <a:t>: programs including federal support to states for low income producers; mutual insurance cooperatives, index based insurance products and an ex-post disaster fund</a:t>
            </a:r>
            <a:endParaRPr lang="en-US" sz="2600" dirty="0"/>
          </a:p>
        </p:txBody>
      </p:sp>
    </p:spTree>
    <p:extLst>
      <p:ext uri="{BB962C8B-B14F-4D97-AF65-F5344CB8AC3E}">
        <p14:creationId xmlns:p14="http://schemas.microsoft.com/office/powerpoint/2010/main" xmlns="" val="28235826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normAutofit/>
          </a:bodyPr>
          <a:lstStyle/>
          <a:p>
            <a:pPr algn="l"/>
            <a:r>
              <a:rPr lang="en-US" sz="3300" b="1" dirty="0" smtClean="0">
                <a:solidFill>
                  <a:srgbClr val="002060"/>
                </a:solidFill>
                <a:latin typeface="Cambria" pitchFamily="18" charset="0"/>
              </a:rPr>
              <a:t>World Bank</a:t>
            </a:r>
            <a:r>
              <a:rPr lang="en-US" dirty="0" smtClean="0">
                <a:solidFill>
                  <a:srgbClr val="002060"/>
                </a:solidFill>
              </a:rPr>
              <a:t> </a:t>
            </a:r>
            <a:r>
              <a:rPr lang="en-US" sz="3300" b="1" dirty="0" smtClean="0">
                <a:solidFill>
                  <a:srgbClr val="002060"/>
                </a:solidFill>
                <a:latin typeface="Cambria" pitchFamily="18" charset="0"/>
              </a:rPr>
              <a:t>Support</a:t>
            </a:r>
            <a:endParaRPr lang="en-US" sz="3300" b="1" dirty="0">
              <a:solidFill>
                <a:srgbClr val="002060"/>
              </a:solidFill>
              <a:latin typeface="Cambria" pitchFamily="18" charset="0"/>
            </a:endParaRPr>
          </a:p>
        </p:txBody>
      </p:sp>
      <p:sp>
        <p:nvSpPr>
          <p:cNvPr id="3" name="Content Placeholder 2"/>
          <p:cNvSpPr>
            <a:spLocks noGrp="1"/>
          </p:cNvSpPr>
          <p:nvPr>
            <p:ph idx="1"/>
          </p:nvPr>
        </p:nvSpPr>
        <p:spPr>
          <a:xfrm>
            <a:off x="3429000" y="1371600"/>
            <a:ext cx="5410200" cy="4876800"/>
          </a:xfrm>
        </p:spPr>
        <p:txBody>
          <a:bodyPr>
            <a:normAutofit fontScale="85000" lnSpcReduction="20000"/>
          </a:bodyPr>
          <a:lstStyle/>
          <a:p>
            <a:pPr>
              <a:buFont typeface="Wingdings" pitchFamily="2" charset="2"/>
              <a:buChar char="§"/>
            </a:pPr>
            <a:r>
              <a:rPr lang="en-US" b="1" dirty="0" smtClean="0">
                <a:solidFill>
                  <a:srgbClr val="002060"/>
                </a:solidFill>
              </a:rPr>
              <a:t>Water Sector </a:t>
            </a:r>
            <a:r>
              <a:rPr lang="en-US" dirty="0" smtClean="0"/>
              <a:t>development policy loan (US$ 450m) supports integrated water &amp; watershed management and conservation and institutional strengthening; </a:t>
            </a:r>
          </a:p>
          <a:p>
            <a:pPr>
              <a:buNone/>
            </a:pPr>
            <a:endParaRPr lang="en-US" sz="1000" dirty="0" smtClean="0"/>
          </a:p>
          <a:p>
            <a:pPr>
              <a:buFont typeface="Wingdings" pitchFamily="2" charset="2"/>
              <a:buChar char="§"/>
            </a:pPr>
            <a:r>
              <a:rPr lang="en-US" b="1" dirty="0" smtClean="0">
                <a:solidFill>
                  <a:srgbClr val="002060"/>
                </a:solidFill>
              </a:rPr>
              <a:t>Climate Change DPL </a:t>
            </a:r>
            <a:r>
              <a:rPr lang="en-US" dirty="0" smtClean="0"/>
              <a:t>(US$ 501m) for integration of climate change into sector programs including mitigation</a:t>
            </a:r>
          </a:p>
          <a:p>
            <a:pPr>
              <a:buNone/>
            </a:pPr>
            <a:endParaRPr lang="en-US" sz="1000" dirty="0" smtClean="0"/>
          </a:p>
          <a:p>
            <a:pPr>
              <a:buFont typeface="Wingdings" pitchFamily="2" charset="2"/>
              <a:buChar char="§"/>
            </a:pPr>
            <a:r>
              <a:rPr lang="en-US" b="1" dirty="0" smtClean="0">
                <a:solidFill>
                  <a:srgbClr val="002060"/>
                </a:solidFill>
              </a:rPr>
              <a:t>Sustainable Rural Development </a:t>
            </a:r>
            <a:r>
              <a:rPr lang="en-US" dirty="0" smtClean="0"/>
              <a:t>project (US$ 168m) for environmentally sustainable agri-business</a:t>
            </a:r>
          </a:p>
          <a:p>
            <a:pPr>
              <a:buFont typeface="Wingdings" pitchFamily="2" charset="2"/>
              <a:buChar char="§"/>
            </a:pPr>
            <a:r>
              <a:rPr lang="en-US" dirty="0" smtClean="0"/>
              <a:t>Forests and climate change project (under preparation) focuses on community forestry and REDD</a:t>
            </a:r>
          </a:p>
          <a:p>
            <a:pPr>
              <a:buFont typeface="Wingdings" pitchFamily="2" charset="2"/>
              <a:buChar char="§"/>
            </a:pPr>
            <a:r>
              <a:rPr lang="en-US" dirty="0" err="1" smtClean="0"/>
              <a:t>Hydromet</a:t>
            </a:r>
            <a:r>
              <a:rPr lang="en-US" dirty="0" smtClean="0"/>
              <a:t> project (proposed)</a:t>
            </a:r>
          </a:p>
          <a:p>
            <a:pPr>
              <a:buFont typeface="Wingdings" pitchFamily="2" charset="2"/>
              <a:buChar char="§"/>
            </a:pPr>
            <a:r>
              <a:rPr lang="en-US" dirty="0" smtClean="0"/>
              <a:t>Ecosystems adaptation DPL (</a:t>
            </a:r>
            <a:r>
              <a:rPr lang="en-US" dirty="0" err="1" smtClean="0"/>
              <a:t>propsed</a:t>
            </a:r>
            <a:r>
              <a:rPr lang="en-US" dirty="0" smtClean="0"/>
              <a:t>)</a:t>
            </a:r>
            <a:endParaRPr lang="en-US" dirty="0"/>
          </a:p>
        </p:txBody>
      </p:sp>
      <p:pic>
        <p:nvPicPr>
          <p:cNvPr id="4" name="Picture 3"/>
          <p:cNvPicPr>
            <a:picLocks noChangeAspect="1" noChangeArrowheads="1"/>
          </p:cNvPicPr>
          <p:nvPr/>
        </p:nvPicPr>
        <p:blipFill>
          <a:blip r:embed="rId2" cstate="print">
            <a:lum contrast="15000"/>
          </a:blip>
          <a:srcRect/>
          <a:stretch>
            <a:fillRect/>
          </a:stretch>
        </p:blipFill>
        <p:spPr bwMode="auto">
          <a:xfrm>
            <a:off x="381000" y="1447800"/>
            <a:ext cx="3057525" cy="4352925"/>
          </a:xfrm>
          <a:prstGeom prst="rect">
            <a:avLst/>
          </a:prstGeom>
          <a:noFill/>
          <a:ln w="9525">
            <a:noFill/>
            <a:miter lim="800000"/>
            <a:headEnd/>
            <a:tailEnd/>
          </a:ln>
        </p:spPr>
      </p:pic>
    </p:spTree>
    <p:extLst>
      <p:ext uri="{BB962C8B-B14F-4D97-AF65-F5344CB8AC3E}">
        <p14:creationId xmlns:p14="http://schemas.microsoft.com/office/powerpoint/2010/main" xmlns="" val="32034167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b="1" dirty="0" smtClean="0">
                <a:solidFill>
                  <a:srgbClr val="002060"/>
                </a:solidFill>
                <a:latin typeface="Cambria" pitchFamily="18" charset="0"/>
              </a:rPr>
              <a:t>Morocco Strategies and Policies for Climate-Smart Agriculture</a:t>
            </a:r>
            <a:endParaRPr lang="en-US" sz="3200" b="1" i="1" dirty="0">
              <a:latin typeface="Cambria" pitchFamily="18" charset="0"/>
            </a:endParaRPr>
          </a:p>
        </p:txBody>
      </p:sp>
      <p:sp>
        <p:nvSpPr>
          <p:cNvPr id="3" name="Content Placeholder 2"/>
          <p:cNvSpPr>
            <a:spLocks noGrp="1"/>
          </p:cNvSpPr>
          <p:nvPr>
            <p:ph idx="1"/>
          </p:nvPr>
        </p:nvSpPr>
        <p:spPr>
          <a:xfrm>
            <a:off x="457200" y="1676400"/>
            <a:ext cx="8229600" cy="5029200"/>
          </a:xfrm>
        </p:spPr>
        <p:txBody>
          <a:bodyPr>
            <a:normAutofit fontScale="77500" lnSpcReduction="20000"/>
          </a:bodyPr>
          <a:lstStyle/>
          <a:p>
            <a:pPr>
              <a:buFont typeface="Wingdings" pitchFamily="2" charset="2"/>
              <a:buChar char="§"/>
            </a:pPr>
            <a:r>
              <a:rPr lang="en-US" dirty="0" smtClean="0"/>
              <a:t>Agriculture </a:t>
            </a:r>
            <a:r>
              <a:rPr lang="en-US" dirty="0"/>
              <a:t>is 15% of GDP and 45% of </a:t>
            </a:r>
            <a:r>
              <a:rPr lang="en-US" dirty="0" smtClean="0"/>
              <a:t>employment</a:t>
            </a:r>
          </a:p>
          <a:p>
            <a:pPr>
              <a:buNone/>
            </a:pPr>
            <a:endParaRPr lang="en-US" sz="1100" dirty="0"/>
          </a:p>
          <a:p>
            <a:pPr>
              <a:buFont typeface="Wingdings" pitchFamily="2" charset="2"/>
              <a:buChar char="§"/>
            </a:pPr>
            <a:r>
              <a:rPr lang="en-US" dirty="0"/>
              <a:t>Low productivity rainfed agriculture accounts for 85% of agricultural land: </a:t>
            </a:r>
            <a:r>
              <a:rPr lang="en-US" dirty="0" smtClean="0"/>
              <a:t>ageing farmers</a:t>
            </a:r>
          </a:p>
          <a:p>
            <a:pPr>
              <a:buNone/>
            </a:pPr>
            <a:endParaRPr lang="en-US" sz="1300" dirty="0"/>
          </a:p>
          <a:p>
            <a:pPr>
              <a:buFont typeface="Wingdings" pitchFamily="2" charset="2"/>
              <a:buChar char="§"/>
            </a:pPr>
            <a:r>
              <a:rPr lang="en-US" dirty="0"/>
              <a:t>Irrigation: 15% of land area, 45% of value added, 83% of water use. 75% of </a:t>
            </a:r>
            <a:r>
              <a:rPr lang="en-US" dirty="0" smtClean="0"/>
              <a:t>agricultural exports</a:t>
            </a:r>
          </a:p>
          <a:p>
            <a:pPr>
              <a:buNone/>
            </a:pPr>
            <a:endParaRPr lang="en-US" sz="700" dirty="0" smtClean="0"/>
          </a:p>
          <a:p>
            <a:pPr lvl="1">
              <a:buFont typeface="Wingdings" pitchFamily="2" charset="2"/>
              <a:buChar char="v"/>
            </a:pPr>
            <a:r>
              <a:rPr lang="en-US" i="0" dirty="0" smtClean="0"/>
              <a:t> Irrigated lands (1.36 million hectares), which represents only 14.6% of the agricultural areas, contribute for 45% to the added value (up to 75% in dry years) and produce nearly 75% of agricultural exports</a:t>
            </a:r>
            <a:r>
              <a:rPr lang="en-US" i="0" dirty="0" smtClean="0">
                <a:cs typeface="Times New Roman" pitchFamily="18" charset="0"/>
              </a:rPr>
              <a:t> </a:t>
            </a:r>
            <a:endParaRPr lang="fr-FR" i="0" dirty="0" smtClean="0"/>
          </a:p>
          <a:p>
            <a:pPr lvl="1">
              <a:buFont typeface="Wingdings" pitchFamily="2" charset="2"/>
              <a:buChar char="v"/>
            </a:pPr>
            <a:endParaRPr lang="en-US" sz="1100" i="0" dirty="0" smtClean="0"/>
          </a:p>
          <a:p>
            <a:pPr lvl="1">
              <a:buFont typeface="Wingdings" pitchFamily="2" charset="2"/>
              <a:buChar char="v"/>
            </a:pPr>
            <a:r>
              <a:rPr lang="en-US" i="0" dirty="0" smtClean="0"/>
              <a:t> Irrigation uses now the major portion (83%) of all collected water resources ;</a:t>
            </a:r>
          </a:p>
          <a:p>
            <a:pPr lvl="1">
              <a:buNone/>
            </a:pPr>
            <a:endParaRPr lang="en-US" sz="1300" i="0" dirty="0" smtClean="0"/>
          </a:p>
          <a:p>
            <a:pPr lvl="1">
              <a:buFont typeface="Wingdings" pitchFamily="2" charset="2"/>
              <a:buChar char="v"/>
            </a:pPr>
            <a:r>
              <a:rPr lang="en-US" i="0" dirty="0" smtClean="0"/>
              <a:t>Moroccan agriculture is still strongly dependent on rainfall, as rainfed areas represent 85% of agricultural lands (7.9 millions hectares);</a:t>
            </a:r>
          </a:p>
          <a:p>
            <a:pPr lvl="1">
              <a:buNone/>
            </a:pPr>
            <a:endParaRPr lang="en-US" sz="1300" i="0" dirty="0" smtClean="0"/>
          </a:p>
          <a:p>
            <a:pPr>
              <a:buFont typeface="Wingdings" pitchFamily="2" charset="2"/>
              <a:buChar char="§"/>
            </a:pPr>
            <a:r>
              <a:rPr lang="en-US" dirty="0" smtClean="0"/>
              <a:t>Rising </a:t>
            </a:r>
            <a:r>
              <a:rPr lang="en-US" dirty="0"/>
              <a:t>temperatures,  increased aridity and water stress are major climate </a:t>
            </a:r>
            <a:r>
              <a:rPr lang="en-US" dirty="0" smtClean="0"/>
              <a:t>challenges</a:t>
            </a:r>
          </a:p>
          <a:p>
            <a:pPr>
              <a:buNone/>
            </a:pPr>
            <a:endParaRPr lang="en-US" sz="1300" dirty="0"/>
          </a:p>
          <a:p>
            <a:pPr>
              <a:buFont typeface="Wingdings" pitchFamily="2" charset="2"/>
              <a:buChar char="§"/>
            </a:pPr>
            <a:r>
              <a:rPr lang="en-US" dirty="0"/>
              <a:t>Food self-sufficiency or increased value-added for food security? </a:t>
            </a:r>
          </a:p>
        </p:txBody>
      </p:sp>
    </p:spTree>
    <p:extLst>
      <p:ext uri="{BB962C8B-B14F-4D97-AF65-F5344CB8AC3E}">
        <p14:creationId xmlns:p14="http://schemas.microsoft.com/office/powerpoint/2010/main" xmlns="" val="2254639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2" cstate="print"/>
          <a:srcRect/>
          <a:stretch>
            <a:fillRect/>
          </a:stretch>
        </p:blipFill>
        <p:spPr bwMode="auto">
          <a:xfrm>
            <a:off x="1447800" y="1752600"/>
            <a:ext cx="6308725" cy="4121150"/>
          </a:xfrm>
          <a:prstGeom prst="rect">
            <a:avLst/>
          </a:prstGeom>
          <a:noFill/>
          <a:ln w="9525">
            <a:noFill/>
            <a:miter lim="800000"/>
            <a:headEnd/>
            <a:tailEnd/>
          </a:ln>
        </p:spPr>
      </p:pic>
      <p:sp>
        <p:nvSpPr>
          <p:cNvPr id="16387" name="ZoneTexte 14"/>
          <p:cNvSpPr txBox="1">
            <a:spLocks noChangeArrowheads="1"/>
          </p:cNvSpPr>
          <p:nvPr/>
        </p:nvSpPr>
        <p:spPr bwMode="auto">
          <a:xfrm>
            <a:off x="1447800" y="990600"/>
            <a:ext cx="6324600" cy="677108"/>
          </a:xfrm>
          <a:prstGeom prst="rect">
            <a:avLst/>
          </a:prstGeom>
          <a:solidFill>
            <a:srgbClr val="FFCC00"/>
          </a:solidFill>
          <a:ln w="9525">
            <a:noFill/>
            <a:miter lim="800000"/>
            <a:headEnd/>
            <a:tailEnd/>
          </a:ln>
        </p:spPr>
        <p:txBody>
          <a:bodyPr wrap="square">
            <a:spAutoFit/>
          </a:bodyPr>
          <a:lstStyle/>
          <a:p>
            <a:pPr algn="ctr"/>
            <a:endParaRPr lang="en-US" sz="1000" dirty="0" smtClean="0"/>
          </a:p>
          <a:p>
            <a:pPr algn="ctr"/>
            <a:r>
              <a:rPr lang="en-US" dirty="0" smtClean="0"/>
              <a:t>Higher </a:t>
            </a:r>
            <a:r>
              <a:rPr lang="en-US" dirty="0"/>
              <a:t>impacts of </a:t>
            </a:r>
            <a:r>
              <a:rPr lang="en-US" dirty="0" smtClean="0"/>
              <a:t>climate change </a:t>
            </a:r>
            <a:r>
              <a:rPr lang="en-US" dirty="0"/>
              <a:t>on rainfed </a:t>
            </a:r>
            <a:r>
              <a:rPr lang="en-US" dirty="0" smtClean="0"/>
              <a:t>crops</a:t>
            </a:r>
          </a:p>
          <a:p>
            <a:pPr algn="ctr"/>
            <a:endParaRPr lang="en-US" sz="1000" dirty="0"/>
          </a:p>
        </p:txBody>
      </p:sp>
      <p:grpSp>
        <p:nvGrpSpPr>
          <p:cNvPr id="2" name="Groupe 5"/>
          <p:cNvGrpSpPr>
            <a:grpSpLocks/>
          </p:cNvGrpSpPr>
          <p:nvPr/>
        </p:nvGrpSpPr>
        <p:grpSpPr bwMode="auto">
          <a:xfrm>
            <a:off x="5638800" y="5867400"/>
            <a:ext cx="2133600" cy="357187"/>
            <a:chOff x="1571604" y="3213100"/>
            <a:chExt cx="5881709" cy="1008063"/>
          </a:xfrm>
        </p:grpSpPr>
        <p:sp>
          <p:nvSpPr>
            <p:cNvPr id="16390" name="AutoShape 7"/>
            <p:cNvSpPr>
              <a:spLocks noChangeAspect="1" noChangeArrowheads="1" noTextEdit="1"/>
            </p:cNvSpPr>
            <p:nvPr/>
          </p:nvSpPr>
          <p:spPr bwMode="auto">
            <a:xfrm>
              <a:off x="1908175" y="3213100"/>
              <a:ext cx="5545138" cy="1008063"/>
            </a:xfrm>
            <a:prstGeom prst="rect">
              <a:avLst/>
            </a:prstGeom>
            <a:noFill/>
            <a:ln w="9525">
              <a:noFill/>
              <a:miter lim="800000"/>
              <a:headEnd/>
              <a:tailEnd/>
            </a:ln>
          </p:spPr>
          <p:txBody>
            <a:bodyPr/>
            <a:lstStyle/>
            <a:p>
              <a:endParaRPr lang="en-US"/>
            </a:p>
          </p:txBody>
        </p:sp>
        <p:grpSp>
          <p:nvGrpSpPr>
            <p:cNvPr id="3" name="Groupe 15"/>
            <p:cNvGrpSpPr>
              <a:grpSpLocks/>
            </p:cNvGrpSpPr>
            <p:nvPr/>
          </p:nvGrpSpPr>
          <p:grpSpPr bwMode="auto">
            <a:xfrm>
              <a:off x="5346000" y="3214686"/>
              <a:ext cx="971550" cy="1000800"/>
              <a:chOff x="5456238" y="3246438"/>
              <a:chExt cx="971550" cy="928688"/>
            </a:xfrm>
          </p:grpSpPr>
          <p:pic>
            <p:nvPicPr>
              <p:cNvPr id="16396" name="Picture 9"/>
              <p:cNvPicPr>
                <a:picLocks noChangeAspect="1" noChangeArrowheads="1"/>
              </p:cNvPicPr>
              <p:nvPr/>
            </p:nvPicPr>
            <p:blipFill>
              <a:blip r:embed="rId3" cstate="print"/>
              <a:srcRect/>
              <a:stretch>
                <a:fillRect/>
              </a:stretch>
            </p:blipFill>
            <p:spPr bwMode="auto">
              <a:xfrm>
                <a:off x="5456238" y="3246438"/>
                <a:ext cx="971550" cy="928688"/>
              </a:xfrm>
              <a:prstGeom prst="rect">
                <a:avLst/>
              </a:prstGeom>
              <a:noFill/>
              <a:ln w="9525">
                <a:noFill/>
                <a:miter lim="800000"/>
                <a:headEnd/>
                <a:tailEnd/>
              </a:ln>
            </p:spPr>
          </p:pic>
          <p:pic>
            <p:nvPicPr>
              <p:cNvPr id="16397" name="Picture 10"/>
              <p:cNvPicPr>
                <a:picLocks noChangeAspect="1" noChangeArrowheads="1"/>
              </p:cNvPicPr>
              <p:nvPr/>
            </p:nvPicPr>
            <p:blipFill>
              <a:blip r:embed="rId4" cstate="print"/>
              <a:srcRect/>
              <a:stretch>
                <a:fillRect/>
              </a:stretch>
            </p:blipFill>
            <p:spPr bwMode="auto">
              <a:xfrm>
                <a:off x="5456238" y="3246438"/>
                <a:ext cx="971550" cy="928688"/>
              </a:xfrm>
              <a:prstGeom prst="rect">
                <a:avLst/>
              </a:prstGeom>
              <a:noFill/>
              <a:ln w="9525">
                <a:noFill/>
                <a:miter lim="800000"/>
                <a:headEnd/>
                <a:tailEnd/>
              </a:ln>
            </p:spPr>
          </p:pic>
        </p:grpSp>
        <p:pic>
          <p:nvPicPr>
            <p:cNvPr id="16392" name="Picture 11"/>
            <p:cNvPicPr>
              <a:picLocks noChangeAspect="1" noChangeArrowheads="1"/>
            </p:cNvPicPr>
            <p:nvPr/>
          </p:nvPicPr>
          <p:blipFill>
            <a:blip r:embed="rId5" cstate="print"/>
            <a:srcRect/>
            <a:stretch>
              <a:fillRect/>
            </a:stretch>
          </p:blipFill>
          <p:spPr bwMode="auto">
            <a:xfrm>
              <a:off x="4122000" y="3214686"/>
              <a:ext cx="1194115" cy="1000800"/>
            </a:xfrm>
            <a:prstGeom prst="rect">
              <a:avLst/>
            </a:prstGeom>
            <a:noFill/>
            <a:ln w="9525">
              <a:noFill/>
              <a:miter lim="800000"/>
              <a:headEnd/>
              <a:tailEnd/>
            </a:ln>
          </p:spPr>
        </p:pic>
        <p:pic>
          <p:nvPicPr>
            <p:cNvPr id="16393" name="Picture 12"/>
            <p:cNvPicPr>
              <a:picLocks noChangeAspect="1" noChangeArrowheads="1"/>
            </p:cNvPicPr>
            <p:nvPr/>
          </p:nvPicPr>
          <p:blipFill>
            <a:blip r:embed="rId6" cstate="print"/>
            <a:srcRect/>
            <a:stretch>
              <a:fillRect/>
            </a:stretch>
          </p:blipFill>
          <p:spPr bwMode="auto">
            <a:xfrm>
              <a:off x="1571604" y="3213105"/>
              <a:ext cx="992188" cy="1001713"/>
            </a:xfrm>
            <a:prstGeom prst="rect">
              <a:avLst/>
            </a:prstGeom>
            <a:noFill/>
            <a:ln w="9525">
              <a:noFill/>
              <a:miter lim="800000"/>
              <a:headEnd/>
              <a:tailEnd/>
            </a:ln>
          </p:spPr>
        </p:pic>
        <p:pic>
          <p:nvPicPr>
            <p:cNvPr id="16394" name="Picture 14"/>
            <p:cNvPicPr>
              <a:picLocks noChangeAspect="1" noChangeArrowheads="1"/>
            </p:cNvPicPr>
            <p:nvPr/>
          </p:nvPicPr>
          <p:blipFill>
            <a:blip r:embed="rId7" cstate="print"/>
            <a:srcRect/>
            <a:stretch>
              <a:fillRect/>
            </a:stretch>
          </p:blipFill>
          <p:spPr bwMode="auto">
            <a:xfrm>
              <a:off x="6383229" y="3214686"/>
              <a:ext cx="1046291" cy="1000132"/>
            </a:xfrm>
            <a:prstGeom prst="rect">
              <a:avLst/>
            </a:prstGeom>
            <a:noFill/>
            <a:ln w="9525">
              <a:noFill/>
              <a:miter lim="800000"/>
              <a:headEnd/>
              <a:tailEnd/>
            </a:ln>
          </p:spPr>
        </p:pic>
        <p:pic>
          <p:nvPicPr>
            <p:cNvPr id="16395" name="Picture 9" descr="logo-inra-1"/>
            <p:cNvPicPr>
              <a:picLocks noChangeAspect="1" noChangeArrowheads="1"/>
            </p:cNvPicPr>
            <p:nvPr/>
          </p:nvPicPr>
          <p:blipFill>
            <a:blip r:embed="rId8" cstate="print"/>
            <a:srcRect l="4169" t="3758" r="4137" b="9787"/>
            <a:stretch>
              <a:fillRect/>
            </a:stretch>
          </p:blipFill>
          <p:spPr bwMode="auto">
            <a:xfrm>
              <a:off x="2636962" y="3214686"/>
              <a:ext cx="1434972" cy="1000132"/>
            </a:xfrm>
            <a:prstGeom prst="rect">
              <a:avLst/>
            </a:prstGeom>
            <a:solidFill>
              <a:schemeClr val="bg1"/>
            </a:solidFill>
            <a:ln w="9525">
              <a:noFill/>
              <a:miter lim="800000"/>
              <a:headEnd/>
              <a:tailEnd/>
            </a:ln>
          </p:spPr>
        </p:pic>
      </p:grpSp>
      <p:sp>
        <p:nvSpPr>
          <p:cNvPr id="16389" name="ZoneTexte 23"/>
          <p:cNvSpPr txBox="1">
            <a:spLocks noChangeArrowheads="1"/>
          </p:cNvSpPr>
          <p:nvPr/>
        </p:nvSpPr>
        <p:spPr bwMode="auto">
          <a:xfrm>
            <a:off x="533400" y="304800"/>
            <a:ext cx="7848600" cy="523220"/>
          </a:xfrm>
          <a:prstGeom prst="rect">
            <a:avLst/>
          </a:prstGeom>
          <a:noFill/>
          <a:ln w="9525">
            <a:noFill/>
            <a:miter lim="800000"/>
            <a:headEnd/>
            <a:tailEnd/>
          </a:ln>
        </p:spPr>
        <p:txBody>
          <a:bodyPr wrap="square">
            <a:spAutoFit/>
          </a:bodyPr>
          <a:lstStyle/>
          <a:p>
            <a:pPr algn="ctr"/>
            <a:r>
              <a:rPr lang="en-US" sz="2800" b="1" dirty="0" smtClean="0">
                <a:solidFill>
                  <a:srgbClr val="002060"/>
                </a:solidFill>
                <a:latin typeface="Cambria" pitchFamily="18" charset="0"/>
                <a:ea typeface="+mj-ea"/>
                <a:cs typeface="+mj-cs"/>
              </a:rPr>
              <a:t>Impact</a:t>
            </a:r>
            <a:r>
              <a:rPr lang="en-US" sz="1600" i="0" dirty="0" smtClean="0">
                <a:solidFill>
                  <a:srgbClr val="002060"/>
                </a:solidFill>
              </a:rPr>
              <a:t> </a:t>
            </a:r>
            <a:r>
              <a:rPr lang="en-US" sz="2800" b="1" dirty="0">
                <a:solidFill>
                  <a:srgbClr val="002060"/>
                </a:solidFill>
                <a:latin typeface="Cambria" pitchFamily="18" charset="0"/>
                <a:ea typeface="+mj-ea"/>
                <a:cs typeface="+mj-cs"/>
              </a:rPr>
              <a:t>o</a:t>
            </a:r>
            <a:r>
              <a:rPr lang="en-US" sz="2800" b="1" dirty="0" smtClean="0">
                <a:solidFill>
                  <a:srgbClr val="002060"/>
                </a:solidFill>
                <a:latin typeface="Cambria" pitchFamily="18" charset="0"/>
                <a:ea typeface="+mj-ea"/>
                <a:cs typeface="+mj-cs"/>
              </a:rPr>
              <a:t>f</a:t>
            </a:r>
            <a:r>
              <a:rPr lang="en-US" sz="1600" i="0" dirty="0" smtClean="0">
                <a:solidFill>
                  <a:srgbClr val="002060"/>
                </a:solidFill>
              </a:rPr>
              <a:t> </a:t>
            </a:r>
            <a:r>
              <a:rPr lang="en-US" sz="2800" b="1" dirty="0" smtClean="0">
                <a:solidFill>
                  <a:srgbClr val="002060"/>
                </a:solidFill>
                <a:latin typeface="Cambria" pitchFamily="18" charset="0"/>
                <a:ea typeface="+mj-ea"/>
                <a:cs typeface="+mj-cs"/>
              </a:rPr>
              <a:t>Climate</a:t>
            </a:r>
            <a:r>
              <a:rPr lang="en-US" sz="1600" i="0" dirty="0" smtClean="0">
                <a:solidFill>
                  <a:srgbClr val="002060"/>
                </a:solidFill>
              </a:rPr>
              <a:t> </a:t>
            </a:r>
            <a:r>
              <a:rPr lang="en-US" sz="2800" b="1" dirty="0" smtClean="0">
                <a:solidFill>
                  <a:srgbClr val="002060"/>
                </a:solidFill>
                <a:latin typeface="Cambria" pitchFamily="18" charset="0"/>
                <a:ea typeface="+mj-ea"/>
                <a:cs typeface="+mj-cs"/>
              </a:rPr>
              <a:t>Change</a:t>
            </a:r>
            <a:r>
              <a:rPr lang="en-US" sz="1600" i="0" dirty="0" smtClean="0">
                <a:solidFill>
                  <a:srgbClr val="002060"/>
                </a:solidFill>
              </a:rPr>
              <a:t> </a:t>
            </a:r>
            <a:r>
              <a:rPr lang="en-US" sz="2800" b="1" dirty="0" smtClean="0">
                <a:solidFill>
                  <a:srgbClr val="002060"/>
                </a:solidFill>
                <a:latin typeface="Cambria" pitchFamily="18" charset="0"/>
                <a:ea typeface="+mj-ea"/>
                <a:cs typeface="+mj-cs"/>
              </a:rPr>
              <a:t>in</a:t>
            </a:r>
            <a:r>
              <a:rPr lang="en-US" sz="1600" i="0" dirty="0" smtClean="0">
                <a:solidFill>
                  <a:srgbClr val="002060"/>
                </a:solidFill>
              </a:rPr>
              <a:t> </a:t>
            </a:r>
            <a:r>
              <a:rPr lang="en-US" sz="2800" b="1" dirty="0" smtClean="0">
                <a:solidFill>
                  <a:srgbClr val="002060"/>
                </a:solidFill>
                <a:latin typeface="Cambria" pitchFamily="18" charset="0"/>
                <a:ea typeface="+mj-ea"/>
                <a:cs typeface="+mj-cs"/>
              </a:rPr>
              <a:t>Morocco</a:t>
            </a:r>
            <a:endParaRPr lang="en-US" sz="2800" b="1" dirty="0">
              <a:solidFill>
                <a:srgbClr val="002060"/>
              </a:solidFill>
              <a:latin typeface="Cambria" pitchFamily="18" charset="0"/>
              <a:ea typeface="+mj-ea"/>
              <a:cs typeface="+mj-cs"/>
            </a:endParaRPr>
          </a:p>
        </p:txBody>
      </p:sp>
    </p:spTree>
    <p:extLst>
      <p:ext uri="{BB962C8B-B14F-4D97-AF65-F5344CB8AC3E}">
        <p14:creationId xmlns:p14="http://schemas.microsoft.com/office/powerpoint/2010/main" xmlns="" val="13756397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Autofit/>
          </a:bodyPr>
          <a:lstStyle/>
          <a:p>
            <a:r>
              <a:rPr lang="en-US" sz="3600" b="1" dirty="0" smtClean="0">
                <a:solidFill>
                  <a:srgbClr val="002060"/>
                </a:solidFill>
                <a:latin typeface="Cambria" pitchFamily="18" charset="0"/>
              </a:rPr>
              <a:t>Morocco's</a:t>
            </a:r>
            <a:r>
              <a:rPr lang="en-US" sz="3600" b="1" dirty="0" smtClean="0">
                <a:solidFill>
                  <a:srgbClr val="1C7515"/>
                </a:solidFill>
                <a:latin typeface="Cambria" pitchFamily="18" charset="0"/>
              </a:rPr>
              <a:t> </a:t>
            </a:r>
            <a:r>
              <a:rPr lang="en-US" sz="3600" b="1" dirty="0" smtClean="0">
                <a:solidFill>
                  <a:srgbClr val="0D8D13"/>
                </a:solidFill>
                <a:latin typeface="Cambria" pitchFamily="18" charset="0"/>
              </a:rPr>
              <a:t>Green Plan </a:t>
            </a:r>
            <a:r>
              <a:rPr lang="en-US" sz="3600" b="1" dirty="0" smtClean="0">
                <a:solidFill>
                  <a:srgbClr val="002060"/>
                </a:solidFill>
                <a:latin typeface="Cambria" pitchFamily="18" charset="0"/>
              </a:rPr>
              <a:t>(2010-2020)</a:t>
            </a:r>
            <a:endParaRPr lang="en-US" sz="3600" b="1" dirty="0">
              <a:solidFill>
                <a:srgbClr val="002060"/>
              </a:solidFill>
              <a:latin typeface="Cambria" pitchFamily="18" charset="0"/>
            </a:endParaRPr>
          </a:p>
        </p:txBody>
      </p:sp>
      <p:sp>
        <p:nvSpPr>
          <p:cNvPr id="3" name="Content Placeholder 2"/>
          <p:cNvSpPr>
            <a:spLocks noGrp="1"/>
          </p:cNvSpPr>
          <p:nvPr>
            <p:ph idx="1"/>
          </p:nvPr>
        </p:nvSpPr>
        <p:spPr>
          <a:xfrm>
            <a:off x="457200" y="1752600"/>
            <a:ext cx="8229600" cy="4572000"/>
          </a:xfrm>
        </p:spPr>
        <p:txBody>
          <a:bodyPr>
            <a:normAutofit fontScale="85000" lnSpcReduction="20000"/>
          </a:bodyPr>
          <a:lstStyle/>
          <a:p>
            <a:pPr>
              <a:buNone/>
            </a:pPr>
            <a:r>
              <a:rPr lang="en-US" b="1" i="1" dirty="0">
                <a:latin typeface="Cambria" pitchFamily="18" charset="0"/>
              </a:rPr>
              <a:t>	</a:t>
            </a:r>
            <a:endParaRPr lang="en-US" dirty="0" smtClean="0"/>
          </a:p>
          <a:p>
            <a:pPr>
              <a:buFont typeface="Wingdings" pitchFamily="2" charset="2"/>
              <a:buChar char="§"/>
            </a:pPr>
            <a:r>
              <a:rPr lang="en-US" dirty="0" smtClean="0"/>
              <a:t>A </a:t>
            </a:r>
            <a:r>
              <a:rPr lang="en-US" dirty="0"/>
              <a:t>comprehensive plan to double value added, includes structural reforms  in cropping patterns, land tenure, agricultural taxation</a:t>
            </a:r>
          </a:p>
          <a:p>
            <a:pPr>
              <a:buFont typeface="Wingdings" pitchFamily="2" charset="2"/>
              <a:buChar char="§"/>
            </a:pPr>
            <a:endParaRPr lang="en-US" dirty="0"/>
          </a:p>
          <a:p>
            <a:pPr>
              <a:buFont typeface="Wingdings" pitchFamily="2" charset="2"/>
              <a:buChar char="§"/>
            </a:pPr>
            <a:r>
              <a:rPr lang="en-US" dirty="0"/>
              <a:t>Pillar 1 promotes growth in high value crops, trade and irrigation</a:t>
            </a:r>
          </a:p>
          <a:p>
            <a:pPr>
              <a:buFont typeface="Wingdings" pitchFamily="2" charset="2"/>
              <a:buChar char="§"/>
            </a:pPr>
            <a:endParaRPr lang="en-US" dirty="0" smtClean="0"/>
          </a:p>
          <a:p>
            <a:pPr>
              <a:buFont typeface="Wingdings" pitchFamily="2" charset="2"/>
              <a:buChar char="§"/>
            </a:pPr>
            <a:r>
              <a:rPr lang="en-US" dirty="0" smtClean="0"/>
              <a:t>Pillar </a:t>
            </a:r>
            <a:r>
              <a:rPr lang="en-US" dirty="0"/>
              <a:t>2 aims to reduce rural poverty in low productivity rainfed sector</a:t>
            </a:r>
          </a:p>
          <a:p>
            <a:pPr>
              <a:buFont typeface="Wingdings" pitchFamily="2" charset="2"/>
              <a:buChar char="§"/>
            </a:pPr>
            <a:endParaRPr lang="en-US" dirty="0"/>
          </a:p>
          <a:p>
            <a:pPr>
              <a:buFont typeface="Wingdings" pitchFamily="2" charset="2"/>
              <a:buChar char="§"/>
            </a:pPr>
            <a:r>
              <a:rPr lang="en-US" dirty="0"/>
              <a:t>Adaptation measures focus on  more efficient land and water use and </a:t>
            </a:r>
            <a:r>
              <a:rPr lang="en-US" dirty="0" smtClean="0"/>
              <a:t>intensification</a:t>
            </a:r>
            <a:r>
              <a:rPr lang="en-US" dirty="0"/>
              <a:t>: </a:t>
            </a:r>
            <a:endParaRPr lang="en-US" dirty="0" smtClean="0"/>
          </a:p>
          <a:p>
            <a:pPr>
              <a:buFont typeface="Wingdings" pitchFamily="2" charset="2"/>
              <a:buChar char="§"/>
            </a:pPr>
            <a:endParaRPr lang="en-US" dirty="0"/>
          </a:p>
          <a:p>
            <a:pPr>
              <a:buFont typeface="Wingdings" pitchFamily="2" charset="2"/>
              <a:buChar char="§"/>
            </a:pPr>
            <a:r>
              <a:rPr lang="en-US" dirty="0" smtClean="0"/>
              <a:t>Irrigation </a:t>
            </a:r>
            <a:r>
              <a:rPr lang="en-US" dirty="0"/>
              <a:t>water efficiency: conversion to drip irrigation, "more crop per drop" (700,000 ha, 50% of irrigated area by 2020)</a:t>
            </a:r>
          </a:p>
          <a:p>
            <a:endParaRPr lang="en-US" dirty="0"/>
          </a:p>
        </p:txBody>
      </p:sp>
      <p:sp>
        <p:nvSpPr>
          <p:cNvPr id="7" name="Text Box 7"/>
          <p:cNvSpPr txBox="1">
            <a:spLocks noChangeArrowheads="1"/>
          </p:cNvSpPr>
          <p:nvPr/>
        </p:nvSpPr>
        <p:spPr bwMode="auto">
          <a:xfrm>
            <a:off x="0" y="1066800"/>
            <a:ext cx="9144000" cy="707886"/>
          </a:xfrm>
          <a:prstGeom prst="rect">
            <a:avLst/>
          </a:prstGeom>
          <a:solidFill>
            <a:srgbClr val="FFC000"/>
          </a:solidFill>
          <a:ln w="9525">
            <a:noFill/>
            <a:miter lim="800000"/>
            <a:headEnd/>
            <a:tailEnd/>
          </a:ln>
        </p:spPr>
        <p:txBody>
          <a:bodyPr wrap="square">
            <a:spAutoFit/>
          </a:bodyPr>
          <a:lstStyle/>
          <a:p>
            <a:r>
              <a:rPr lang="en-US" sz="2000" b="1" i="1" dirty="0" smtClean="0">
                <a:latin typeface="Cambria" pitchFamily="18" charset="0"/>
              </a:rPr>
              <a:t>“A triple bottom line answer to food insecurity, adaptation of agriculture to climate change and sustainable growth of small farmers”</a:t>
            </a:r>
            <a:endParaRPr lang="en-US" sz="2000" b="1" dirty="0"/>
          </a:p>
        </p:txBody>
      </p:sp>
    </p:spTree>
    <p:extLst>
      <p:ext uri="{BB962C8B-B14F-4D97-AF65-F5344CB8AC3E}">
        <p14:creationId xmlns:p14="http://schemas.microsoft.com/office/powerpoint/2010/main" xmlns="" val="3207472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5867400" y="3429000"/>
            <a:ext cx="2228850" cy="2228850"/>
          </a:xfrm>
          <a:prstGeom prst="rect">
            <a:avLst/>
          </a:prstGeom>
          <a:ln w="15875">
            <a:solidFill>
              <a:schemeClr val="tx1"/>
            </a:solidFill>
          </a:ln>
          <a:effectLst>
            <a:outerShdw blurRad="292100" dist="139700" dir="2700000" algn="tl" rotWithShape="0">
              <a:srgbClr val="333333">
                <a:alpha val="65000"/>
              </a:srgbClr>
            </a:outerShdw>
          </a:effectLst>
        </p:spPr>
      </p:pic>
      <p:sp>
        <p:nvSpPr>
          <p:cNvPr id="21507" name="ZoneTexte 4"/>
          <p:cNvSpPr txBox="1">
            <a:spLocks noChangeArrowheads="1"/>
          </p:cNvSpPr>
          <p:nvPr/>
        </p:nvSpPr>
        <p:spPr bwMode="auto">
          <a:xfrm>
            <a:off x="152400" y="304800"/>
            <a:ext cx="8763000" cy="492443"/>
          </a:xfrm>
          <a:prstGeom prst="rect">
            <a:avLst/>
          </a:prstGeom>
          <a:noFill/>
          <a:ln w="9525">
            <a:noFill/>
            <a:miter lim="800000"/>
            <a:headEnd/>
            <a:tailEnd/>
          </a:ln>
        </p:spPr>
        <p:txBody>
          <a:bodyPr wrap="square">
            <a:spAutoFit/>
          </a:bodyPr>
          <a:lstStyle/>
          <a:p>
            <a:endParaRPr lang="en-US" sz="800" b="1" dirty="0">
              <a:latin typeface="Cambria" pitchFamily="18" charset="0"/>
            </a:endParaRPr>
          </a:p>
          <a:p>
            <a:endParaRPr lang="en-US" i="0" dirty="0">
              <a:solidFill>
                <a:srgbClr val="002060"/>
              </a:solidFill>
            </a:endParaRPr>
          </a:p>
        </p:txBody>
      </p:sp>
      <p:sp>
        <p:nvSpPr>
          <p:cNvPr id="21508" name="ZoneTexte 5"/>
          <p:cNvSpPr txBox="1">
            <a:spLocks noChangeArrowheads="1"/>
          </p:cNvSpPr>
          <p:nvPr/>
        </p:nvSpPr>
        <p:spPr bwMode="auto">
          <a:xfrm>
            <a:off x="381000" y="1905000"/>
            <a:ext cx="6048375" cy="1384995"/>
          </a:xfrm>
          <a:prstGeom prst="rect">
            <a:avLst/>
          </a:prstGeom>
          <a:solidFill>
            <a:schemeClr val="bg1">
              <a:lumMod val="95000"/>
            </a:schemeClr>
          </a:solidFill>
          <a:ln w="15875">
            <a:solidFill>
              <a:schemeClr val="tx1"/>
            </a:solidFill>
            <a:miter lim="800000"/>
            <a:headEnd/>
            <a:tailEnd/>
          </a:ln>
        </p:spPr>
        <p:txBody>
          <a:bodyPr wrap="square">
            <a:spAutoFit/>
          </a:bodyPr>
          <a:lstStyle/>
          <a:p>
            <a:r>
              <a:rPr lang="en-US" sz="2800" i="0" dirty="0"/>
              <a:t>Certified seeds and plants are the first vectors of the technological progress, from research </a:t>
            </a:r>
            <a:r>
              <a:rPr lang="en-US" sz="2800" i="0" dirty="0" smtClean="0"/>
              <a:t>to farmers </a:t>
            </a:r>
            <a:endParaRPr lang="en-US" sz="2800" i="0" dirty="0"/>
          </a:p>
        </p:txBody>
      </p:sp>
      <p:sp>
        <p:nvSpPr>
          <p:cNvPr id="21509" name="Rectangle 1"/>
          <p:cNvSpPr>
            <a:spLocks noChangeArrowheads="1"/>
          </p:cNvSpPr>
          <p:nvPr/>
        </p:nvSpPr>
        <p:spPr bwMode="auto">
          <a:xfrm>
            <a:off x="1295400" y="4027944"/>
            <a:ext cx="4427537" cy="2677656"/>
          </a:xfrm>
          <a:prstGeom prst="rect">
            <a:avLst/>
          </a:prstGeom>
          <a:solidFill>
            <a:srgbClr val="92D050"/>
          </a:solidFill>
          <a:ln w="15875">
            <a:solidFill>
              <a:schemeClr val="tx1"/>
            </a:solidFill>
            <a:miter lim="800000"/>
            <a:headEnd/>
            <a:tailEnd/>
          </a:ln>
        </p:spPr>
        <p:txBody>
          <a:bodyPr anchor="ctr">
            <a:spAutoFit/>
          </a:bodyPr>
          <a:lstStyle/>
          <a:p>
            <a:pPr>
              <a:buFont typeface="Wingdings" pitchFamily="2" charset="2"/>
              <a:buChar char="q"/>
            </a:pPr>
            <a:r>
              <a:rPr lang="en-GB" sz="2800" i="0" dirty="0">
                <a:cs typeface="Times New Roman" pitchFamily="18" charset="0"/>
              </a:rPr>
              <a:t> Up to 50% yield increase for cereals</a:t>
            </a:r>
          </a:p>
          <a:p>
            <a:pPr>
              <a:buFont typeface="Wingdings" pitchFamily="2" charset="2"/>
              <a:buChar char="q"/>
            </a:pPr>
            <a:endParaRPr lang="en-GB" sz="2800" i="0" dirty="0"/>
          </a:p>
          <a:p>
            <a:pPr>
              <a:buFont typeface="Wingdings" pitchFamily="2" charset="2"/>
              <a:buChar char="q"/>
            </a:pPr>
            <a:r>
              <a:rPr lang="en-GB" sz="2800" i="0" dirty="0"/>
              <a:t> Better quality of the harvests due to low infestation by diseases</a:t>
            </a:r>
            <a:endParaRPr lang="fr-FR" sz="2800" i="0" dirty="0"/>
          </a:p>
        </p:txBody>
      </p:sp>
      <p:sp>
        <p:nvSpPr>
          <p:cNvPr id="7" name="Rectangle 6"/>
          <p:cNvSpPr/>
          <p:nvPr/>
        </p:nvSpPr>
        <p:spPr>
          <a:xfrm>
            <a:off x="0" y="0"/>
            <a:ext cx="7467600" cy="369332"/>
          </a:xfrm>
          <a:prstGeom prst="rect">
            <a:avLst/>
          </a:prstGeom>
        </p:spPr>
        <p:txBody>
          <a:bodyPr wrap="square">
            <a:spAutoFit/>
          </a:bodyPr>
          <a:lstStyle/>
          <a:p>
            <a:pPr marL="342900" indent="-342900">
              <a:spcBef>
                <a:spcPct val="50000"/>
              </a:spcBef>
            </a:pPr>
            <a:r>
              <a:rPr lang="en-US" i="0" dirty="0" smtClean="0">
                <a:latin typeface="Cambria" pitchFamily="18" charset="0"/>
              </a:rPr>
              <a:t>Technologies for agricultural green water management</a:t>
            </a:r>
          </a:p>
        </p:txBody>
      </p:sp>
      <p:sp>
        <p:nvSpPr>
          <p:cNvPr id="8" name="Text Box 7"/>
          <p:cNvSpPr txBox="1">
            <a:spLocks noChangeArrowheads="1"/>
          </p:cNvSpPr>
          <p:nvPr/>
        </p:nvSpPr>
        <p:spPr bwMode="auto">
          <a:xfrm>
            <a:off x="0" y="457200"/>
            <a:ext cx="9144000" cy="861774"/>
          </a:xfrm>
          <a:prstGeom prst="rect">
            <a:avLst/>
          </a:prstGeom>
          <a:solidFill>
            <a:srgbClr val="FFC000"/>
          </a:solidFill>
          <a:ln w="9525">
            <a:noFill/>
            <a:miter lim="800000"/>
            <a:headEnd/>
            <a:tailEnd/>
          </a:ln>
        </p:spPr>
        <p:txBody>
          <a:bodyPr wrap="square">
            <a:spAutoFit/>
          </a:bodyPr>
          <a:lstStyle/>
          <a:p>
            <a:r>
              <a:rPr lang="en-US" sz="2500" b="1" dirty="0" smtClean="0">
                <a:solidFill>
                  <a:srgbClr val="002060"/>
                </a:solidFill>
                <a:latin typeface="Cambria" pitchFamily="18" charset="0"/>
              </a:rPr>
              <a:t>Improved seeds, drought and disease resistance are priorities</a:t>
            </a:r>
          </a:p>
        </p:txBody>
      </p:sp>
    </p:spTree>
    <p:extLst>
      <p:ext uri="{BB962C8B-B14F-4D97-AF65-F5344CB8AC3E}">
        <p14:creationId xmlns:p14="http://schemas.microsoft.com/office/powerpoint/2010/main" xmlns="" val="9230319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9"/>
          <p:cNvSpPr>
            <a:spLocks noChangeArrowheads="1"/>
          </p:cNvSpPr>
          <p:nvPr/>
        </p:nvSpPr>
        <p:spPr bwMode="auto">
          <a:xfrm>
            <a:off x="4516438" y="0"/>
            <a:ext cx="184150" cy="457200"/>
          </a:xfrm>
          <a:prstGeom prst="rect">
            <a:avLst/>
          </a:prstGeom>
          <a:noFill/>
          <a:ln w="9525">
            <a:noFill/>
            <a:miter lim="800000"/>
            <a:headEnd/>
            <a:tailEnd/>
          </a:ln>
        </p:spPr>
        <p:txBody>
          <a:bodyPr wrap="none" anchor="ctr">
            <a:spAutoFit/>
          </a:bodyPr>
          <a:lstStyle/>
          <a:p>
            <a:pPr algn="ctr"/>
            <a:endParaRPr lang="en-US" i="0"/>
          </a:p>
        </p:txBody>
      </p:sp>
      <p:sp>
        <p:nvSpPr>
          <p:cNvPr id="23557" name="Rectangle 6"/>
          <p:cNvSpPr>
            <a:spLocks noChangeArrowheads="1"/>
          </p:cNvSpPr>
          <p:nvPr/>
        </p:nvSpPr>
        <p:spPr bwMode="auto">
          <a:xfrm>
            <a:off x="0" y="1828800"/>
            <a:ext cx="9144000" cy="0"/>
          </a:xfrm>
          <a:prstGeom prst="rect">
            <a:avLst/>
          </a:prstGeom>
          <a:noFill/>
          <a:ln w="9525">
            <a:noFill/>
            <a:miter lim="800000"/>
            <a:headEnd/>
            <a:tailEnd/>
          </a:ln>
        </p:spPr>
        <p:txBody>
          <a:bodyPr wrap="none" anchor="ctr">
            <a:spAutoFit/>
          </a:bodyPr>
          <a:lstStyle/>
          <a:p>
            <a:pPr algn="ctr"/>
            <a:endParaRPr lang="en-US"/>
          </a:p>
        </p:txBody>
      </p:sp>
      <p:sp>
        <p:nvSpPr>
          <p:cNvPr id="23558" name="Text Box 7"/>
          <p:cNvSpPr txBox="1">
            <a:spLocks noChangeArrowheads="1"/>
          </p:cNvSpPr>
          <p:nvPr/>
        </p:nvSpPr>
        <p:spPr bwMode="auto">
          <a:xfrm>
            <a:off x="0" y="380999"/>
            <a:ext cx="9144000" cy="492443"/>
          </a:xfrm>
          <a:prstGeom prst="rect">
            <a:avLst/>
          </a:prstGeom>
          <a:solidFill>
            <a:srgbClr val="FFC000"/>
          </a:solidFill>
          <a:ln w="9525">
            <a:noFill/>
            <a:miter lim="800000"/>
            <a:headEnd/>
            <a:tailEnd/>
          </a:ln>
        </p:spPr>
        <p:txBody>
          <a:bodyPr wrap="square">
            <a:spAutoFit/>
          </a:bodyPr>
          <a:lstStyle/>
          <a:p>
            <a:pPr marL="342900" indent="-342900">
              <a:spcBef>
                <a:spcPct val="50000"/>
              </a:spcBef>
            </a:pPr>
            <a:r>
              <a:rPr lang="en-US" sz="2600" b="1" i="0" dirty="0" smtClean="0">
                <a:solidFill>
                  <a:srgbClr val="002060"/>
                </a:solidFill>
                <a:latin typeface="Cambria" pitchFamily="18" charset="0"/>
              </a:rPr>
              <a:t>Land </a:t>
            </a:r>
            <a:r>
              <a:rPr lang="en-US" sz="2600" b="1" dirty="0">
                <a:solidFill>
                  <a:srgbClr val="002060"/>
                </a:solidFill>
                <a:latin typeface="Cambria" pitchFamily="18" charset="0"/>
              </a:rPr>
              <a:t>s</a:t>
            </a:r>
            <a:r>
              <a:rPr lang="en-US" sz="2600" b="1" i="0" dirty="0" smtClean="0">
                <a:solidFill>
                  <a:srgbClr val="002060"/>
                </a:solidFill>
                <a:latin typeface="Cambria" pitchFamily="18" charset="0"/>
              </a:rPr>
              <a:t>uitability mapping </a:t>
            </a:r>
            <a:r>
              <a:rPr lang="en-US" sz="2600" b="1" dirty="0" smtClean="0">
                <a:solidFill>
                  <a:srgbClr val="002060"/>
                </a:solidFill>
                <a:latin typeface="Cambria" pitchFamily="18" charset="0"/>
              </a:rPr>
              <a:t>for landscape based approaches</a:t>
            </a:r>
            <a:endParaRPr lang="en-US" sz="2600" b="1" i="0" dirty="0">
              <a:solidFill>
                <a:srgbClr val="002060"/>
              </a:solidFill>
              <a:latin typeface="Cambria" pitchFamily="18" charset="0"/>
            </a:endParaRPr>
          </a:p>
        </p:txBody>
      </p:sp>
      <p:sp>
        <p:nvSpPr>
          <p:cNvPr id="23559" name="Rectangle 10"/>
          <p:cNvSpPr>
            <a:spLocks noChangeArrowheads="1"/>
          </p:cNvSpPr>
          <p:nvPr/>
        </p:nvSpPr>
        <p:spPr bwMode="auto">
          <a:xfrm>
            <a:off x="457601" y="1540669"/>
            <a:ext cx="8229600" cy="576262"/>
          </a:xfrm>
          <a:prstGeom prst="rect">
            <a:avLst/>
          </a:prstGeom>
          <a:solidFill>
            <a:schemeClr val="bg1"/>
          </a:solidFill>
          <a:ln w="9525">
            <a:noFill/>
            <a:miter lim="800000"/>
            <a:headEnd/>
            <a:tailEnd/>
          </a:ln>
        </p:spPr>
        <p:txBody>
          <a:bodyPr/>
          <a:lstStyle/>
          <a:p>
            <a:pPr marL="342900" indent="-342900" eaLnBrk="0" hangingPunct="0">
              <a:lnSpc>
                <a:spcPct val="80000"/>
              </a:lnSpc>
              <a:spcBef>
                <a:spcPct val="20000"/>
              </a:spcBef>
              <a:buClr>
                <a:schemeClr val="tx1"/>
              </a:buClr>
            </a:pPr>
            <a:r>
              <a:rPr lang="en-US" i="0" dirty="0"/>
              <a:t>To provide to farmers and decision makers a support planning tool for technically feasible and profitable options for improved and sustainable land-use.</a:t>
            </a:r>
          </a:p>
        </p:txBody>
      </p:sp>
      <p:sp>
        <p:nvSpPr>
          <p:cNvPr id="23560" name="Rectangle 28"/>
          <p:cNvSpPr>
            <a:spLocks noChangeArrowheads="1"/>
          </p:cNvSpPr>
          <p:nvPr/>
        </p:nvSpPr>
        <p:spPr bwMode="auto">
          <a:xfrm>
            <a:off x="609600" y="2514600"/>
            <a:ext cx="3922713" cy="3352800"/>
          </a:xfrm>
          <a:prstGeom prst="rect">
            <a:avLst/>
          </a:prstGeom>
          <a:solidFill>
            <a:schemeClr val="bg1">
              <a:lumMod val="95000"/>
            </a:schemeClr>
          </a:solidFill>
          <a:ln w="9525">
            <a:noFill/>
            <a:miter lim="800000"/>
            <a:headEnd/>
            <a:tailEnd/>
          </a:ln>
        </p:spPr>
        <p:txBody>
          <a:bodyPr lIns="91427" tIns="45713" rIns="91427" bIns="45713"/>
          <a:lstStyle/>
          <a:p>
            <a:pPr eaLnBrk="0" hangingPunct="0">
              <a:lnSpc>
                <a:spcPct val="120000"/>
              </a:lnSpc>
              <a:buClr>
                <a:schemeClr val="accent2"/>
              </a:buClr>
              <a:buFont typeface="Wingdings" pitchFamily="2" charset="2"/>
              <a:buNone/>
            </a:pPr>
            <a:endParaRPr lang="en-US" i="0" dirty="0" smtClean="0"/>
          </a:p>
          <a:p>
            <a:pPr eaLnBrk="0" hangingPunct="0">
              <a:lnSpc>
                <a:spcPct val="120000"/>
              </a:lnSpc>
              <a:buClr>
                <a:schemeClr val="accent2"/>
              </a:buClr>
              <a:buFont typeface="Wingdings" pitchFamily="2" charset="2"/>
              <a:buNone/>
            </a:pPr>
            <a:r>
              <a:rPr lang="en-US" i="0" dirty="0" smtClean="0">
                <a:latin typeface="Cambria" pitchFamily="18" charset="0"/>
              </a:rPr>
              <a:t>Almost </a:t>
            </a:r>
            <a:r>
              <a:rPr lang="en-US" i="0" dirty="0">
                <a:latin typeface="Cambria" pitchFamily="18" charset="0"/>
              </a:rPr>
              <a:t>6 Millions hectares (≈100%)  maps for rainfed areas</a:t>
            </a:r>
            <a:endParaRPr lang="en-US" b="0" i="0" dirty="0">
              <a:latin typeface="Cambria" pitchFamily="18" charset="0"/>
            </a:endParaRPr>
          </a:p>
        </p:txBody>
      </p:sp>
      <p:sp>
        <p:nvSpPr>
          <p:cNvPr id="12" name="Rectangle 11"/>
          <p:cNvSpPr/>
          <p:nvPr/>
        </p:nvSpPr>
        <p:spPr>
          <a:xfrm>
            <a:off x="0" y="0"/>
            <a:ext cx="7467600" cy="369332"/>
          </a:xfrm>
          <a:prstGeom prst="rect">
            <a:avLst/>
          </a:prstGeom>
        </p:spPr>
        <p:txBody>
          <a:bodyPr wrap="square">
            <a:spAutoFit/>
          </a:bodyPr>
          <a:lstStyle/>
          <a:p>
            <a:pPr marL="342900" indent="-342900">
              <a:spcBef>
                <a:spcPct val="50000"/>
              </a:spcBef>
            </a:pPr>
            <a:r>
              <a:rPr lang="en-US" i="0" dirty="0" smtClean="0">
                <a:latin typeface="Cambria" pitchFamily="18" charset="0"/>
              </a:rPr>
              <a:t>Technologies for agricultural green water management</a:t>
            </a:r>
          </a:p>
        </p:txBody>
      </p:sp>
      <p:grpSp>
        <p:nvGrpSpPr>
          <p:cNvPr id="13" name="Group 2"/>
          <p:cNvGrpSpPr>
            <a:grpSpLocks/>
          </p:cNvGrpSpPr>
          <p:nvPr/>
        </p:nvGrpSpPr>
        <p:grpSpPr bwMode="auto">
          <a:xfrm>
            <a:off x="4648200" y="2438400"/>
            <a:ext cx="3814762" cy="3405188"/>
            <a:chOff x="0" y="0"/>
            <a:chExt cx="5760" cy="4320"/>
          </a:xfrm>
        </p:grpSpPr>
        <p:pic>
          <p:nvPicPr>
            <p:cNvPr id="14" name="Picture 3"/>
            <p:cNvPicPr>
              <a:picLocks noChangeAspect="1" noChangeArrowheads="1"/>
            </p:cNvPicPr>
            <p:nvPr/>
          </p:nvPicPr>
          <p:blipFill>
            <a:blip r:embed="rId3" cstate="print"/>
            <a:srcRect/>
            <a:stretch>
              <a:fillRect/>
            </a:stretch>
          </p:blipFill>
          <p:spPr bwMode="auto">
            <a:xfrm>
              <a:off x="0" y="0"/>
              <a:ext cx="5760" cy="4320"/>
            </a:xfrm>
            <a:prstGeom prst="rect">
              <a:avLst/>
            </a:prstGeom>
            <a:noFill/>
            <a:ln w="9525">
              <a:noFill/>
              <a:miter lim="800000"/>
              <a:headEnd/>
              <a:tailEnd/>
            </a:ln>
          </p:spPr>
        </p:pic>
        <p:pic>
          <p:nvPicPr>
            <p:cNvPr id="15" name="Picture 4"/>
            <p:cNvPicPr>
              <a:picLocks noChangeAspect="1" noChangeArrowheads="1"/>
            </p:cNvPicPr>
            <p:nvPr/>
          </p:nvPicPr>
          <p:blipFill>
            <a:blip r:embed="rId3" cstate="print"/>
            <a:srcRect l="74881" t="44559" r="3503" b="35948"/>
            <a:stretch>
              <a:fillRect/>
            </a:stretch>
          </p:blipFill>
          <p:spPr bwMode="auto">
            <a:xfrm>
              <a:off x="3492" y="1914"/>
              <a:ext cx="2268" cy="2333"/>
            </a:xfrm>
            <a:prstGeom prst="rect">
              <a:avLst/>
            </a:prstGeom>
            <a:noFill/>
            <a:ln w="9525">
              <a:solidFill>
                <a:srgbClr val="000000"/>
              </a:solidFill>
              <a:miter lim="800000"/>
              <a:headEnd/>
              <a:tailEnd/>
            </a:ln>
          </p:spPr>
        </p:pic>
      </p:grpSp>
    </p:spTree>
    <p:extLst>
      <p:ext uri="{BB962C8B-B14F-4D97-AF65-F5344CB8AC3E}">
        <p14:creationId xmlns:p14="http://schemas.microsoft.com/office/powerpoint/2010/main" xmlns="" val="2776674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smart agriculture concept</a:t>
            </a:r>
            <a:endParaRPr lang="en-US" dirty="0"/>
          </a:p>
        </p:txBody>
      </p:sp>
      <p:sp>
        <p:nvSpPr>
          <p:cNvPr id="3" name="Content Placeholder 2"/>
          <p:cNvSpPr>
            <a:spLocks noGrp="1"/>
          </p:cNvSpPr>
          <p:nvPr>
            <p:ph sz="quarter" idx="1"/>
          </p:nvPr>
        </p:nvSpPr>
        <p:spPr/>
        <p:txBody>
          <a:bodyPr>
            <a:normAutofit/>
          </a:bodyPr>
          <a:lstStyle/>
          <a:p>
            <a:pPr marL="0" indent="0">
              <a:buNone/>
            </a:pPr>
            <a:endParaRPr lang="en-US" u="sng" dirty="0"/>
          </a:p>
          <a:p>
            <a:r>
              <a:rPr lang="en-US" dirty="0" smtClean="0">
                <a:solidFill>
                  <a:srgbClr val="000000"/>
                </a:solidFill>
              </a:rPr>
              <a:t>Triple Wins</a:t>
            </a:r>
          </a:p>
          <a:p>
            <a:r>
              <a:rPr lang="en-US" dirty="0" smtClean="0">
                <a:solidFill>
                  <a:srgbClr val="000000"/>
                </a:solidFill>
              </a:rPr>
              <a:t>Integrated Landscape Approach</a:t>
            </a:r>
          </a:p>
          <a:p>
            <a:endParaRPr lang="en-US" dirty="0">
              <a:solidFill>
                <a:srgbClr val="000000"/>
              </a:solidFill>
            </a:endParaRPr>
          </a:p>
          <a:p>
            <a:endParaRPr lang="en-US" dirty="0" smtClean="0">
              <a:solidFill>
                <a:srgbClr val="000000"/>
              </a:solidFill>
            </a:endParaRPr>
          </a:p>
          <a:p>
            <a:pPr marL="0" indent="0">
              <a:buNone/>
            </a:pPr>
            <a:r>
              <a:rPr lang="en-US" u="sng" dirty="0">
                <a:hlinkClick r:id="rId2"/>
              </a:rPr>
              <a:t>http://www.youtube.com/watch?v=i0V2xzEw44Y</a:t>
            </a:r>
            <a:endParaRPr lang="en-US" u="sng" dirty="0"/>
          </a:p>
          <a:p>
            <a:endParaRPr lang="en-US" dirty="0">
              <a:solidFill>
                <a:srgbClr val="000000"/>
              </a:solidFill>
            </a:endParaRPr>
          </a:p>
        </p:txBody>
      </p:sp>
    </p:spTree>
    <p:extLst>
      <p:ext uri="{BB962C8B-B14F-4D97-AF65-F5344CB8AC3E}">
        <p14:creationId xmlns:p14="http://schemas.microsoft.com/office/powerpoint/2010/main" xmlns="" val="13095182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323850" y="3717925"/>
            <a:ext cx="4032250" cy="779463"/>
          </a:xfrm>
          <a:prstGeom prst="rect">
            <a:avLst/>
          </a:prstGeom>
          <a:noFill/>
          <a:ln w="9525">
            <a:noFill/>
            <a:miter lim="800000"/>
            <a:headEnd/>
            <a:tailEnd/>
          </a:ln>
        </p:spPr>
        <p:txBody>
          <a:bodyPr>
            <a:spAutoFit/>
          </a:bodyPr>
          <a:lstStyle/>
          <a:p>
            <a:endParaRPr lang="fr-FR" sz="1800" i="0"/>
          </a:p>
          <a:p>
            <a:pPr>
              <a:spcBef>
                <a:spcPct val="50000"/>
              </a:spcBef>
            </a:pPr>
            <a:endParaRPr lang="fr-FR" sz="1800" b="0" i="0"/>
          </a:p>
        </p:txBody>
      </p:sp>
      <p:graphicFrame>
        <p:nvGraphicFramePr>
          <p:cNvPr id="251909" name="Group 5"/>
          <p:cNvGraphicFramePr>
            <a:graphicFrameLocks noGrp="1"/>
          </p:cNvGraphicFramePr>
          <p:nvPr/>
        </p:nvGraphicFramePr>
        <p:xfrm>
          <a:off x="3505200" y="5257800"/>
          <a:ext cx="5111750" cy="1079945"/>
        </p:xfrm>
        <a:graphic>
          <a:graphicData uri="http://schemas.openxmlformats.org/drawingml/2006/table">
            <a:tbl>
              <a:tblPr/>
              <a:tblGrid>
                <a:gridCol w="2700338"/>
                <a:gridCol w="2411412"/>
              </a:tblGrid>
              <a:tr h="5603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noProof="0" dirty="0" smtClean="0">
                          <a:ln>
                            <a:noFill/>
                          </a:ln>
                          <a:solidFill>
                            <a:schemeClr val="bg1"/>
                          </a:solidFill>
                          <a:effectLst/>
                          <a:latin typeface="Arial" charset="0"/>
                          <a:cs typeface="Arial" charset="0"/>
                        </a:rPr>
                        <a:t>+ 30 to 40 % in grain yield</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noProof="0" dirty="0" smtClean="0">
                        <a:ln>
                          <a:noFill/>
                        </a:ln>
                        <a:solidFill>
                          <a:schemeClr val="bg1"/>
                        </a:solidFill>
                        <a:effectLst/>
                        <a:latin typeface="Arial"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noProof="0" smtClean="0">
                          <a:ln>
                            <a:noFill/>
                          </a:ln>
                          <a:solidFill>
                            <a:schemeClr val="bg1"/>
                          </a:solidFill>
                          <a:effectLst/>
                          <a:latin typeface="Arial" charset="0"/>
                          <a:cs typeface="Arial" charset="0"/>
                        </a:rPr>
                        <a:t>+ 3 to 14% of organic matter</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5191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noProof="0" smtClean="0">
                          <a:ln>
                            <a:noFill/>
                          </a:ln>
                          <a:solidFill>
                            <a:schemeClr val="bg1"/>
                          </a:solidFill>
                          <a:effectLst/>
                          <a:latin typeface="Arial" charset="0"/>
                          <a:cs typeface="Arial" charset="0"/>
                        </a:rPr>
                        <a:t>+ 60% in WUE</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noProof="0" dirty="0" smtClean="0">
                          <a:ln>
                            <a:noFill/>
                          </a:ln>
                          <a:solidFill>
                            <a:schemeClr val="bg1"/>
                          </a:solidFill>
                          <a:effectLst/>
                          <a:latin typeface="Arial" charset="0"/>
                          <a:cs typeface="Arial" charset="0"/>
                        </a:rPr>
                        <a:t>- 70% in energy consumption</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bl>
          </a:graphicData>
        </a:graphic>
      </p:graphicFrame>
      <p:sp>
        <p:nvSpPr>
          <p:cNvPr id="24587" name="Text Box 19"/>
          <p:cNvSpPr txBox="1">
            <a:spLocks noChangeArrowheads="1"/>
          </p:cNvSpPr>
          <p:nvPr/>
        </p:nvSpPr>
        <p:spPr bwMode="auto">
          <a:xfrm>
            <a:off x="3429000" y="1295400"/>
            <a:ext cx="5256213" cy="923925"/>
          </a:xfrm>
          <a:prstGeom prst="rect">
            <a:avLst/>
          </a:prstGeom>
          <a:solidFill>
            <a:schemeClr val="accent1"/>
          </a:solidFill>
          <a:ln w="9525">
            <a:noFill/>
            <a:miter lim="800000"/>
            <a:headEnd/>
            <a:tailEnd/>
          </a:ln>
        </p:spPr>
        <p:txBody>
          <a:bodyPr>
            <a:spAutoFit/>
          </a:bodyPr>
          <a:lstStyle/>
          <a:p>
            <a:pPr algn="just"/>
            <a:r>
              <a:rPr lang="en-US" altLang="zh-CN" sz="1800" i="0" dirty="0">
                <a:ea typeface="SimSun" pitchFamily="2" charset="-122"/>
              </a:rPr>
              <a:t>Experiments at farm level show the superiority of no-till system compared to conventional system. </a:t>
            </a:r>
            <a:endParaRPr lang="en-US" sz="1800" i="0" dirty="0"/>
          </a:p>
        </p:txBody>
      </p:sp>
      <p:grpSp>
        <p:nvGrpSpPr>
          <p:cNvPr id="2" name="Group 15"/>
          <p:cNvGrpSpPr>
            <a:grpSpLocks/>
          </p:cNvGrpSpPr>
          <p:nvPr/>
        </p:nvGrpSpPr>
        <p:grpSpPr bwMode="auto">
          <a:xfrm>
            <a:off x="250825" y="2414588"/>
            <a:ext cx="2843213" cy="2093912"/>
            <a:chOff x="0" y="0"/>
            <a:chExt cx="1791" cy="1083"/>
          </a:xfrm>
        </p:grpSpPr>
        <p:pic>
          <p:nvPicPr>
            <p:cNvPr id="24592" name="Picture 2" descr="DSC00004"/>
            <p:cNvPicPr>
              <a:picLocks noChangeAspect="1" noChangeArrowheads="1"/>
            </p:cNvPicPr>
            <p:nvPr/>
          </p:nvPicPr>
          <p:blipFill>
            <a:blip r:embed="rId2" cstate="print"/>
            <a:srcRect/>
            <a:stretch>
              <a:fillRect/>
            </a:stretch>
          </p:blipFill>
          <p:spPr bwMode="auto">
            <a:xfrm>
              <a:off x="0" y="0"/>
              <a:ext cx="1791" cy="1068"/>
            </a:xfrm>
            <a:prstGeom prst="rect">
              <a:avLst/>
            </a:prstGeom>
            <a:noFill/>
            <a:ln w="9525">
              <a:noFill/>
              <a:miter lim="800000"/>
              <a:headEnd/>
              <a:tailEnd/>
            </a:ln>
          </p:spPr>
        </p:pic>
        <p:sp>
          <p:nvSpPr>
            <p:cNvPr id="24593" name="Text Box 20"/>
            <p:cNvSpPr txBox="1">
              <a:spLocks noChangeArrowheads="1"/>
            </p:cNvSpPr>
            <p:nvPr/>
          </p:nvSpPr>
          <p:spPr bwMode="auto">
            <a:xfrm>
              <a:off x="0" y="925"/>
              <a:ext cx="976" cy="158"/>
            </a:xfrm>
            <a:prstGeom prst="rect">
              <a:avLst/>
            </a:prstGeom>
            <a:noFill/>
            <a:ln w="9525">
              <a:noFill/>
              <a:miter lim="800000"/>
              <a:headEnd/>
              <a:tailEnd/>
            </a:ln>
          </p:spPr>
          <p:txBody>
            <a:bodyPr>
              <a:spAutoFit/>
            </a:bodyPr>
            <a:lstStyle/>
            <a:p>
              <a:r>
                <a:rPr lang="fr-FR" sz="1400" b="0" i="0"/>
                <a:t>NT seed drill</a:t>
              </a:r>
            </a:p>
          </p:txBody>
        </p:sp>
      </p:grpSp>
      <p:sp>
        <p:nvSpPr>
          <p:cNvPr id="24589" name="Rectangle 19"/>
          <p:cNvSpPr>
            <a:spLocks noChangeArrowheads="1"/>
          </p:cNvSpPr>
          <p:nvPr/>
        </p:nvSpPr>
        <p:spPr bwMode="auto">
          <a:xfrm>
            <a:off x="0" y="381000"/>
            <a:ext cx="9144000" cy="731520"/>
          </a:xfrm>
          <a:prstGeom prst="rect">
            <a:avLst/>
          </a:prstGeom>
          <a:solidFill>
            <a:srgbClr val="FFC000"/>
          </a:solidFill>
          <a:ln w="9525">
            <a:noFill/>
            <a:miter lim="800000"/>
            <a:headEnd/>
            <a:tailEnd/>
          </a:ln>
        </p:spPr>
        <p:txBody>
          <a:bodyPr anchor="ctr"/>
          <a:lstStyle/>
          <a:p>
            <a:pPr eaLnBrk="0" hangingPunct="0"/>
            <a:r>
              <a:rPr lang="fr-FR" sz="2800" b="1" i="0" dirty="0">
                <a:solidFill>
                  <a:srgbClr val="002060"/>
                </a:solidFill>
                <a:latin typeface="Cambria" pitchFamily="18" charset="0"/>
              </a:rPr>
              <a:t>No </a:t>
            </a:r>
            <a:r>
              <a:rPr lang="en-US" sz="2800" b="1" i="0" dirty="0">
                <a:solidFill>
                  <a:srgbClr val="002060"/>
                </a:solidFill>
                <a:latin typeface="Cambria" pitchFamily="18" charset="0"/>
              </a:rPr>
              <a:t>tillage for sustainable rainfed agriculture</a:t>
            </a:r>
          </a:p>
        </p:txBody>
      </p:sp>
      <p:pic>
        <p:nvPicPr>
          <p:cNvPr id="24590" name="Picture 7"/>
          <p:cNvPicPr>
            <a:picLocks noChangeAspect="1" noChangeArrowheads="1"/>
          </p:cNvPicPr>
          <p:nvPr/>
        </p:nvPicPr>
        <p:blipFill>
          <a:blip r:embed="rId3" cstate="print"/>
          <a:srcRect/>
          <a:stretch>
            <a:fillRect/>
          </a:stretch>
        </p:blipFill>
        <p:spPr bwMode="auto">
          <a:xfrm>
            <a:off x="3429000" y="2286000"/>
            <a:ext cx="5337175" cy="2747963"/>
          </a:xfrm>
          <a:prstGeom prst="rect">
            <a:avLst/>
          </a:prstGeom>
          <a:noFill/>
          <a:ln w="9525">
            <a:noFill/>
            <a:miter lim="800000"/>
            <a:headEnd/>
            <a:tailEnd/>
          </a:ln>
        </p:spPr>
      </p:pic>
      <p:sp>
        <p:nvSpPr>
          <p:cNvPr id="11" name="Rectangle 10"/>
          <p:cNvSpPr/>
          <p:nvPr/>
        </p:nvSpPr>
        <p:spPr>
          <a:xfrm>
            <a:off x="0" y="11668"/>
            <a:ext cx="7467600" cy="369332"/>
          </a:xfrm>
          <a:prstGeom prst="rect">
            <a:avLst/>
          </a:prstGeom>
        </p:spPr>
        <p:txBody>
          <a:bodyPr wrap="square">
            <a:spAutoFit/>
          </a:bodyPr>
          <a:lstStyle/>
          <a:p>
            <a:pPr marL="342900" indent="-342900">
              <a:spcBef>
                <a:spcPct val="50000"/>
              </a:spcBef>
            </a:pPr>
            <a:r>
              <a:rPr lang="en-US" i="0" dirty="0" smtClean="0">
                <a:latin typeface="Cambria" pitchFamily="18" charset="0"/>
              </a:rPr>
              <a:t>Technologies for agricultural green water management</a:t>
            </a:r>
          </a:p>
        </p:txBody>
      </p:sp>
    </p:spTree>
    <p:extLst>
      <p:ext uri="{BB962C8B-B14F-4D97-AF65-F5344CB8AC3E}">
        <p14:creationId xmlns:p14="http://schemas.microsoft.com/office/powerpoint/2010/main" xmlns="" val="36605503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srcRect/>
          <a:stretch>
            <a:fillRect/>
          </a:stretch>
        </p:blipFill>
        <p:spPr bwMode="auto">
          <a:xfrm>
            <a:off x="5562600" y="1600200"/>
            <a:ext cx="3116263" cy="2593975"/>
          </a:xfrm>
          <a:prstGeom prst="rect">
            <a:avLst/>
          </a:prstGeom>
          <a:ln>
            <a:noFill/>
          </a:ln>
          <a:effectLst>
            <a:outerShdw blurRad="292100" dist="139700" dir="2700000" algn="tl" rotWithShape="0">
              <a:srgbClr val="333333">
                <a:alpha val="65000"/>
              </a:srgbClr>
            </a:outerShdw>
          </a:effectLst>
        </p:spPr>
      </p:pic>
      <p:sp>
        <p:nvSpPr>
          <p:cNvPr id="25603" name="ZoneTexte 2"/>
          <p:cNvSpPr txBox="1">
            <a:spLocks noChangeArrowheads="1"/>
          </p:cNvSpPr>
          <p:nvPr/>
        </p:nvSpPr>
        <p:spPr bwMode="auto">
          <a:xfrm>
            <a:off x="0" y="457199"/>
            <a:ext cx="9144000" cy="523220"/>
          </a:xfrm>
          <a:prstGeom prst="rect">
            <a:avLst/>
          </a:prstGeom>
          <a:solidFill>
            <a:srgbClr val="FFC000"/>
          </a:solidFill>
          <a:ln w="9525">
            <a:noFill/>
            <a:miter lim="800000"/>
            <a:headEnd/>
            <a:tailEnd/>
          </a:ln>
        </p:spPr>
        <p:txBody>
          <a:bodyPr wrap="square">
            <a:spAutoFit/>
          </a:bodyPr>
          <a:lstStyle/>
          <a:p>
            <a:r>
              <a:rPr lang="en-US" sz="2800" b="1" i="0" dirty="0">
                <a:solidFill>
                  <a:srgbClr val="002060"/>
                </a:solidFill>
                <a:latin typeface="Cambria" pitchFamily="18" charset="0"/>
              </a:rPr>
              <a:t>Supplemental </a:t>
            </a:r>
            <a:r>
              <a:rPr lang="en-US" sz="2800" b="1" dirty="0">
                <a:solidFill>
                  <a:srgbClr val="002060"/>
                </a:solidFill>
                <a:latin typeface="Cambria" pitchFamily="18" charset="0"/>
              </a:rPr>
              <a:t>i</a:t>
            </a:r>
            <a:r>
              <a:rPr lang="en-US" sz="2800" b="1" i="0" dirty="0" smtClean="0">
                <a:solidFill>
                  <a:srgbClr val="002060"/>
                </a:solidFill>
                <a:latin typeface="Cambria" pitchFamily="18" charset="0"/>
              </a:rPr>
              <a:t>rrigation</a:t>
            </a:r>
            <a:endParaRPr lang="en-US" sz="2800" b="1" i="0" dirty="0">
              <a:solidFill>
                <a:srgbClr val="002060"/>
              </a:solidFill>
              <a:latin typeface="Cambria" pitchFamily="18" charset="0"/>
            </a:endParaRPr>
          </a:p>
        </p:txBody>
      </p:sp>
      <p:sp>
        <p:nvSpPr>
          <p:cNvPr id="25604" name="Rectangle 1"/>
          <p:cNvSpPr>
            <a:spLocks noChangeArrowheads="1"/>
          </p:cNvSpPr>
          <p:nvPr/>
        </p:nvSpPr>
        <p:spPr bwMode="auto">
          <a:xfrm>
            <a:off x="304800" y="2438400"/>
            <a:ext cx="4932363" cy="3046412"/>
          </a:xfrm>
          <a:prstGeom prst="rect">
            <a:avLst/>
          </a:prstGeom>
          <a:solidFill>
            <a:srgbClr val="92D050"/>
          </a:solidFill>
          <a:ln w="9525">
            <a:noFill/>
            <a:miter lim="800000"/>
            <a:headEnd/>
            <a:tailEnd/>
          </a:ln>
        </p:spPr>
        <p:txBody>
          <a:bodyPr anchor="ctr">
            <a:spAutoFit/>
          </a:bodyPr>
          <a:lstStyle/>
          <a:p>
            <a:pPr>
              <a:buFont typeface="Wingdings" pitchFamily="2" charset="2"/>
              <a:buChar char="q"/>
            </a:pPr>
            <a:r>
              <a:rPr lang="en-GB" i="0">
                <a:cs typeface="Times New Roman" pitchFamily="18" charset="0"/>
              </a:rPr>
              <a:t> 20 to 90 % yield increase for cereals (soft and durum wheat)</a:t>
            </a:r>
          </a:p>
          <a:p>
            <a:endParaRPr lang="en-GB" i="0"/>
          </a:p>
          <a:p>
            <a:pPr>
              <a:buFont typeface="Wingdings" pitchFamily="2" charset="2"/>
              <a:buChar char="q"/>
            </a:pPr>
            <a:r>
              <a:rPr lang="en-GB" i="0"/>
              <a:t> 50 % yield increase for fruit trees (olive, almonds)</a:t>
            </a:r>
          </a:p>
          <a:p>
            <a:pPr>
              <a:buFont typeface="Wingdings" pitchFamily="2" charset="2"/>
              <a:buChar char="q"/>
            </a:pPr>
            <a:endParaRPr lang="en-GB" i="0"/>
          </a:p>
          <a:p>
            <a:pPr>
              <a:buFont typeface="Wingdings" pitchFamily="2" charset="2"/>
              <a:buChar char="q"/>
            </a:pPr>
            <a:r>
              <a:rPr lang="en-GB" i="0"/>
              <a:t> SI improves also the quality of the production.</a:t>
            </a:r>
            <a:endParaRPr lang="fr-FR" i="0"/>
          </a:p>
        </p:txBody>
      </p:sp>
      <p:sp>
        <p:nvSpPr>
          <p:cNvPr id="25605" name="ZoneTexte 5"/>
          <p:cNvSpPr txBox="1">
            <a:spLocks noChangeArrowheads="1"/>
          </p:cNvSpPr>
          <p:nvPr/>
        </p:nvSpPr>
        <p:spPr bwMode="auto">
          <a:xfrm>
            <a:off x="381000" y="1600200"/>
            <a:ext cx="4968875" cy="1200150"/>
          </a:xfrm>
          <a:prstGeom prst="rect">
            <a:avLst/>
          </a:prstGeom>
          <a:noFill/>
          <a:ln w="9525">
            <a:noFill/>
            <a:miter lim="800000"/>
            <a:headEnd/>
            <a:tailEnd/>
          </a:ln>
        </p:spPr>
        <p:txBody>
          <a:bodyPr>
            <a:spAutoFit/>
          </a:bodyPr>
          <a:lstStyle/>
          <a:p>
            <a:r>
              <a:rPr lang="en-US" i="0" dirty="0"/>
              <a:t>Technology for low rainfall areas (200 to 400mm/year) or not well distributed rainfall</a:t>
            </a:r>
          </a:p>
        </p:txBody>
      </p:sp>
      <p:sp>
        <p:nvSpPr>
          <p:cNvPr id="7" name="Rectangle 6"/>
          <p:cNvSpPr/>
          <p:nvPr/>
        </p:nvSpPr>
        <p:spPr>
          <a:xfrm>
            <a:off x="0" y="0"/>
            <a:ext cx="7467600" cy="369332"/>
          </a:xfrm>
          <a:prstGeom prst="rect">
            <a:avLst/>
          </a:prstGeom>
        </p:spPr>
        <p:txBody>
          <a:bodyPr wrap="square">
            <a:spAutoFit/>
          </a:bodyPr>
          <a:lstStyle/>
          <a:p>
            <a:pPr marL="342900" indent="-342900">
              <a:spcBef>
                <a:spcPct val="50000"/>
              </a:spcBef>
            </a:pPr>
            <a:r>
              <a:rPr lang="en-US" i="0" dirty="0" smtClean="0">
                <a:latin typeface="Cambria" pitchFamily="18" charset="0"/>
              </a:rPr>
              <a:t>Technologies for agricultural green water management</a:t>
            </a:r>
          </a:p>
        </p:txBody>
      </p:sp>
    </p:spTree>
    <p:extLst>
      <p:ext uri="{BB962C8B-B14F-4D97-AF65-F5344CB8AC3E}">
        <p14:creationId xmlns:p14="http://schemas.microsoft.com/office/powerpoint/2010/main" xmlns="" val="40626154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www.icarda.org/ICARDA_photogallery/Water-use/Carv2-5.jpg"/>
          <p:cNvPicPr/>
          <p:nvPr/>
        </p:nvPicPr>
        <p:blipFill>
          <a:blip r:embed="rId2" cstate="print"/>
          <a:srcRect/>
          <a:stretch>
            <a:fillRect/>
          </a:stretch>
        </p:blipFill>
        <p:spPr bwMode="auto">
          <a:xfrm>
            <a:off x="5181599" y="1600200"/>
            <a:ext cx="3508375" cy="2520950"/>
          </a:xfrm>
          <a:prstGeom prst="rect">
            <a:avLst/>
          </a:prstGeom>
          <a:ln>
            <a:noFill/>
          </a:ln>
          <a:effectLst>
            <a:outerShdw blurRad="292100" dist="139700" dir="2700000" algn="tl" rotWithShape="0">
              <a:srgbClr val="333333">
                <a:alpha val="65000"/>
              </a:srgbClr>
            </a:outerShdw>
          </a:effectLst>
        </p:spPr>
      </p:pic>
      <p:sp>
        <p:nvSpPr>
          <p:cNvPr id="26627" name="ZoneTexte 2"/>
          <p:cNvSpPr txBox="1">
            <a:spLocks noChangeArrowheads="1"/>
          </p:cNvSpPr>
          <p:nvPr/>
        </p:nvSpPr>
        <p:spPr bwMode="auto">
          <a:xfrm>
            <a:off x="0" y="457199"/>
            <a:ext cx="9144000" cy="523220"/>
          </a:xfrm>
          <a:prstGeom prst="rect">
            <a:avLst/>
          </a:prstGeom>
          <a:solidFill>
            <a:srgbClr val="FFC000"/>
          </a:solidFill>
          <a:ln w="9525">
            <a:noFill/>
            <a:miter lim="800000"/>
            <a:headEnd/>
            <a:tailEnd/>
          </a:ln>
        </p:spPr>
        <p:txBody>
          <a:bodyPr wrap="square">
            <a:spAutoFit/>
          </a:bodyPr>
          <a:lstStyle/>
          <a:p>
            <a:r>
              <a:rPr lang="en-US" sz="2800" b="1" i="0" dirty="0">
                <a:solidFill>
                  <a:srgbClr val="002060"/>
                </a:solidFill>
                <a:latin typeface="Cambria" pitchFamily="18" charset="0"/>
              </a:rPr>
              <a:t>Water </a:t>
            </a:r>
            <a:r>
              <a:rPr lang="en-US" sz="2800" b="1" i="0" dirty="0" smtClean="0">
                <a:solidFill>
                  <a:srgbClr val="002060"/>
                </a:solidFill>
                <a:latin typeface="Cambria" pitchFamily="18" charset="0"/>
              </a:rPr>
              <a:t>Harvesting</a:t>
            </a:r>
            <a:endParaRPr lang="en-US" sz="2800" b="1" i="0" dirty="0">
              <a:solidFill>
                <a:srgbClr val="002060"/>
              </a:solidFill>
              <a:latin typeface="Cambria" pitchFamily="18" charset="0"/>
            </a:endParaRPr>
          </a:p>
        </p:txBody>
      </p:sp>
      <p:sp>
        <p:nvSpPr>
          <p:cNvPr id="26629" name="ZoneTexte 4"/>
          <p:cNvSpPr txBox="1">
            <a:spLocks noChangeArrowheads="1"/>
          </p:cNvSpPr>
          <p:nvPr/>
        </p:nvSpPr>
        <p:spPr bwMode="auto">
          <a:xfrm>
            <a:off x="457200" y="1447800"/>
            <a:ext cx="4608512" cy="1570037"/>
          </a:xfrm>
          <a:prstGeom prst="rect">
            <a:avLst/>
          </a:prstGeom>
          <a:noFill/>
          <a:ln w="9525">
            <a:noFill/>
            <a:miter lim="800000"/>
            <a:headEnd/>
            <a:tailEnd/>
          </a:ln>
        </p:spPr>
        <p:txBody>
          <a:bodyPr>
            <a:spAutoFit/>
          </a:bodyPr>
          <a:lstStyle/>
          <a:p>
            <a:r>
              <a:rPr lang="en-US" i="0" dirty="0"/>
              <a:t>Used for fruit trees and pastures species in low rainfall areas (100 to 300mm/year)</a:t>
            </a:r>
          </a:p>
        </p:txBody>
      </p:sp>
      <p:sp>
        <p:nvSpPr>
          <p:cNvPr id="26630" name="Rectangle 1"/>
          <p:cNvSpPr>
            <a:spLocks noChangeArrowheads="1"/>
          </p:cNvSpPr>
          <p:nvPr/>
        </p:nvSpPr>
        <p:spPr bwMode="auto">
          <a:xfrm>
            <a:off x="533400" y="2286000"/>
            <a:ext cx="4429125" cy="2308225"/>
          </a:xfrm>
          <a:prstGeom prst="rect">
            <a:avLst/>
          </a:prstGeom>
          <a:solidFill>
            <a:srgbClr val="92D050"/>
          </a:solidFill>
          <a:ln w="9525">
            <a:noFill/>
            <a:miter lim="800000"/>
            <a:headEnd/>
            <a:tailEnd/>
          </a:ln>
        </p:spPr>
        <p:txBody>
          <a:bodyPr anchor="ctr">
            <a:spAutoFit/>
          </a:bodyPr>
          <a:lstStyle/>
          <a:p>
            <a:pPr>
              <a:buFont typeface="Wingdings" pitchFamily="2" charset="2"/>
              <a:buChar char="q"/>
            </a:pPr>
            <a:r>
              <a:rPr lang="en-GB" i="0" dirty="0">
                <a:cs typeface="Times New Roman" pitchFamily="18" charset="0"/>
              </a:rPr>
              <a:t> Very high yield increase especially when rainfall is very low</a:t>
            </a:r>
          </a:p>
          <a:p>
            <a:pPr>
              <a:buFont typeface="Wingdings" pitchFamily="2" charset="2"/>
              <a:buChar char="q"/>
            </a:pPr>
            <a:endParaRPr lang="en-GB" i="0" dirty="0"/>
          </a:p>
          <a:p>
            <a:pPr>
              <a:buFont typeface="Wingdings" pitchFamily="2" charset="2"/>
              <a:buChar char="q"/>
            </a:pPr>
            <a:r>
              <a:rPr lang="en-GB" i="0" dirty="0"/>
              <a:t>Specific machinery is needed</a:t>
            </a:r>
            <a:endParaRPr lang="fr-FR" i="0" dirty="0"/>
          </a:p>
        </p:txBody>
      </p:sp>
      <p:sp>
        <p:nvSpPr>
          <p:cNvPr id="10" name="Rectangle 9"/>
          <p:cNvSpPr/>
          <p:nvPr/>
        </p:nvSpPr>
        <p:spPr>
          <a:xfrm>
            <a:off x="0" y="0"/>
            <a:ext cx="7467600" cy="369332"/>
          </a:xfrm>
          <a:prstGeom prst="rect">
            <a:avLst/>
          </a:prstGeom>
        </p:spPr>
        <p:txBody>
          <a:bodyPr wrap="square">
            <a:spAutoFit/>
          </a:bodyPr>
          <a:lstStyle/>
          <a:p>
            <a:pPr marL="342900" indent="-342900">
              <a:spcBef>
                <a:spcPct val="50000"/>
              </a:spcBef>
            </a:pPr>
            <a:r>
              <a:rPr lang="en-US" i="0" dirty="0" smtClean="0">
                <a:latin typeface="Cambria" pitchFamily="18" charset="0"/>
              </a:rPr>
              <a:t>Technologies for agricultural green water management</a:t>
            </a:r>
          </a:p>
        </p:txBody>
      </p:sp>
      <p:sp>
        <p:nvSpPr>
          <p:cNvPr id="11" name="Rectangle 10"/>
          <p:cNvSpPr/>
          <p:nvPr/>
        </p:nvSpPr>
        <p:spPr>
          <a:xfrm>
            <a:off x="4343400" y="4953000"/>
            <a:ext cx="4800600" cy="1828800"/>
          </a:xfrm>
          <a:prstGeom prst="rect">
            <a:avLst/>
          </a:prstGeom>
        </p:spPr>
        <p:txBody>
          <a:bodyPr wrap="square">
            <a:spAutoFit/>
          </a:bodyPr>
          <a:lstStyle/>
          <a:p>
            <a:endParaRPr lang="en-US" dirty="0" smtClean="0"/>
          </a:p>
          <a:p>
            <a:r>
              <a:rPr lang="en-US" sz="2000" i="1" dirty="0" smtClean="0">
                <a:latin typeface="Cambria" pitchFamily="18" charset="0"/>
              </a:rPr>
              <a:t>The plan includes many other measures to promote farmer organization, commercialization, resource conservation…..</a:t>
            </a:r>
          </a:p>
          <a:p>
            <a:endParaRPr lang="en-US" dirty="0"/>
          </a:p>
          <a:p>
            <a:endParaRPr lang="en-US" dirty="0" smtClean="0"/>
          </a:p>
          <a:p>
            <a:endParaRPr lang="en-US" dirty="0"/>
          </a:p>
        </p:txBody>
      </p:sp>
    </p:spTree>
    <p:extLst>
      <p:ext uri="{BB962C8B-B14F-4D97-AF65-F5344CB8AC3E}">
        <p14:creationId xmlns:p14="http://schemas.microsoft.com/office/powerpoint/2010/main" xmlns="" val="32756763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10000"/>
          </a:bodyPr>
          <a:lstStyle/>
          <a:p>
            <a:pPr>
              <a:buFont typeface="Wingdings" pitchFamily="2" charset="2"/>
              <a:buChar char="§"/>
            </a:pPr>
            <a:r>
              <a:rPr lang="en-US" dirty="0" smtClean="0"/>
              <a:t>World Bank support focuses on improved irrigation and river basin management</a:t>
            </a:r>
          </a:p>
          <a:p>
            <a:pPr>
              <a:buFont typeface="Wingdings" pitchFamily="2" charset="2"/>
              <a:buChar char="§"/>
            </a:pPr>
            <a:r>
              <a:rPr lang="en-US" dirty="0" smtClean="0"/>
              <a:t>DPL Plan </a:t>
            </a:r>
            <a:r>
              <a:rPr lang="en-US" dirty="0" err="1" smtClean="0"/>
              <a:t>Vert</a:t>
            </a:r>
            <a:r>
              <a:rPr lang="en-US" dirty="0" smtClean="0"/>
              <a:t> support loan (</a:t>
            </a:r>
            <a:r>
              <a:rPr lang="en-US" sz="2300" dirty="0" smtClean="0"/>
              <a:t>includes policy measures on domestic market liberalization, food and livestock safety, improved transparency, vertical integration  and socio-economic impact monitoring of support to small farmers, improvements in agricultural services and research, and enhanced water management including installation of meters, relief on interest rates for irrigation water debt, enhanced irrigation water delivery</a:t>
            </a:r>
            <a:r>
              <a:rPr lang="en-US" dirty="0" smtClean="0"/>
              <a:t>)</a:t>
            </a:r>
          </a:p>
          <a:p>
            <a:pPr>
              <a:buFont typeface="Wingdings" pitchFamily="2" charset="2"/>
              <a:buChar char="§"/>
            </a:pPr>
            <a:endParaRPr lang="en-US" sz="800" dirty="0" smtClean="0"/>
          </a:p>
          <a:p>
            <a:pPr>
              <a:buFont typeface="Wingdings" pitchFamily="2" charset="2"/>
              <a:buChar char="§"/>
            </a:pPr>
            <a:r>
              <a:rPr lang="en-US" dirty="0" smtClean="0"/>
              <a:t>Adaptation and mitigation strategy</a:t>
            </a:r>
          </a:p>
          <a:p>
            <a:pPr>
              <a:buNone/>
            </a:pPr>
            <a:endParaRPr lang="en-US" sz="800" dirty="0" smtClean="0"/>
          </a:p>
          <a:p>
            <a:pPr>
              <a:buFont typeface="Wingdings" pitchFamily="2" charset="2"/>
              <a:buChar char="§"/>
            </a:pPr>
            <a:r>
              <a:rPr lang="en-US" dirty="0" smtClean="0"/>
              <a:t>Piloting and demonstration of adaptation measures to integrate climate resilience into the Plan </a:t>
            </a:r>
            <a:r>
              <a:rPr lang="en-US" dirty="0" err="1" smtClean="0"/>
              <a:t>Vert</a:t>
            </a:r>
            <a:endParaRPr lang="en-US" dirty="0" smtClean="0"/>
          </a:p>
          <a:p>
            <a:endParaRPr lang="en-US" dirty="0"/>
          </a:p>
        </p:txBody>
      </p:sp>
      <p:sp>
        <p:nvSpPr>
          <p:cNvPr id="5" name="ZoneTexte 2"/>
          <p:cNvSpPr txBox="1">
            <a:spLocks noChangeArrowheads="1"/>
          </p:cNvSpPr>
          <p:nvPr/>
        </p:nvSpPr>
        <p:spPr bwMode="auto">
          <a:xfrm>
            <a:off x="0" y="533399"/>
            <a:ext cx="9144000" cy="523220"/>
          </a:xfrm>
          <a:prstGeom prst="rect">
            <a:avLst/>
          </a:prstGeom>
          <a:solidFill>
            <a:srgbClr val="FFC000"/>
          </a:solidFill>
          <a:ln w="9525">
            <a:noFill/>
            <a:miter lim="800000"/>
            <a:headEnd/>
            <a:tailEnd/>
          </a:ln>
        </p:spPr>
        <p:txBody>
          <a:bodyPr wrap="square">
            <a:spAutoFit/>
          </a:bodyPr>
          <a:lstStyle/>
          <a:p>
            <a:r>
              <a:rPr lang="en-US" sz="2800" b="1" dirty="0" smtClean="0">
                <a:solidFill>
                  <a:srgbClr val="002060"/>
                </a:solidFill>
                <a:latin typeface="Cambria" pitchFamily="18" charset="0"/>
              </a:rPr>
              <a:t>World Bank support</a:t>
            </a:r>
            <a:endParaRPr lang="en-US" sz="2800" i="0" dirty="0">
              <a:solidFill>
                <a:srgbClr val="002060"/>
              </a:solidFill>
              <a:latin typeface="Cambria" pitchFamily="18" charset="0"/>
            </a:endParaRPr>
          </a:p>
        </p:txBody>
      </p:sp>
    </p:spTree>
    <p:extLst>
      <p:ext uri="{BB962C8B-B14F-4D97-AF65-F5344CB8AC3E}">
        <p14:creationId xmlns:p14="http://schemas.microsoft.com/office/powerpoint/2010/main" xmlns="" val="2151926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143000" y="1295400"/>
            <a:ext cx="6553199" cy="4554100"/>
          </a:xfrm>
          <a:prstGeom prst="rect">
            <a:avLst/>
          </a:prstGeom>
          <a:noFill/>
          <a:ln w="9525">
            <a:noFill/>
            <a:miter lim="800000"/>
            <a:headEnd/>
            <a:tailEnd/>
          </a:ln>
        </p:spPr>
      </p:pic>
      <p:sp>
        <p:nvSpPr>
          <p:cNvPr id="6" name="Title 5"/>
          <p:cNvSpPr>
            <a:spLocks noGrp="1"/>
          </p:cNvSpPr>
          <p:nvPr>
            <p:ph type="title"/>
          </p:nvPr>
        </p:nvSpPr>
        <p:spPr>
          <a:xfrm>
            <a:off x="1523999" y="457200"/>
            <a:ext cx="5791200" cy="655638"/>
          </a:xfrm>
        </p:spPr>
        <p:txBody>
          <a:bodyPr>
            <a:normAutofit/>
          </a:bodyPr>
          <a:lstStyle/>
          <a:p>
            <a:pPr algn="l"/>
            <a:r>
              <a:rPr lang="en-US" sz="3600" b="1" dirty="0" smtClean="0">
                <a:solidFill>
                  <a:srgbClr val="002060"/>
                </a:solidFill>
                <a:latin typeface="Cambria" pitchFamily="18" charset="0"/>
              </a:rPr>
              <a:t>Australia</a:t>
            </a:r>
            <a:endParaRPr lang="en-US" sz="3600" dirty="0"/>
          </a:p>
        </p:txBody>
      </p:sp>
    </p:spTree>
    <p:extLst>
      <p:ext uri="{BB962C8B-B14F-4D97-AF65-F5344CB8AC3E}">
        <p14:creationId xmlns:p14="http://schemas.microsoft.com/office/powerpoint/2010/main" xmlns="" val="1582690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85800"/>
            <a:ext cx="6705600" cy="685800"/>
          </a:xfrm>
        </p:spPr>
        <p:txBody>
          <a:bodyPr>
            <a:normAutofit/>
          </a:bodyPr>
          <a:lstStyle/>
          <a:p>
            <a:pPr algn="l"/>
            <a:r>
              <a:rPr lang="en-US" sz="3600" b="1" dirty="0" smtClean="0">
                <a:solidFill>
                  <a:srgbClr val="002060"/>
                </a:solidFill>
                <a:latin typeface="Cambria" pitchFamily="18" charset="0"/>
              </a:rPr>
              <a:t>Australia</a:t>
            </a:r>
            <a:endParaRPr lang="en-US" sz="3600" b="1" dirty="0">
              <a:solidFill>
                <a:srgbClr val="002060"/>
              </a:solidFill>
            </a:endParaRPr>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1066800" y="1295400"/>
            <a:ext cx="6400800" cy="4521958"/>
          </a:xfrm>
          <a:prstGeom prst="rect">
            <a:avLst/>
          </a:prstGeom>
          <a:noFill/>
          <a:ln w="9525">
            <a:noFill/>
            <a:miter lim="800000"/>
            <a:headEnd/>
            <a:tailEnd/>
          </a:ln>
        </p:spPr>
      </p:pic>
    </p:spTree>
    <p:extLst>
      <p:ext uri="{BB962C8B-B14F-4D97-AF65-F5344CB8AC3E}">
        <p14:creationId xmlns:p14="http://schemas.microsoft.com/office/powerpoint/2010/main" xmlns="" val="3101651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924800" cy="715962"/>
          </a:xfrm>
        </p:spPr>
        <p:txBody>
          <a:bodyPr>
            <a:normAutofit/>
          </a:bodyPr>
          <a:lstStyle/>
          <a:p>
            <a:pPr algn="l"/>
            <a:r>
              <a:rPr lang="en-US" sz="2800" b="1" dirty="0" smtClean="0">
                <a:solidFill>
                  <a:srgbClr val="002060"/>
                </a:solidFill>
                <a:latin typeface="Cambria" pitchFamily="18" charset="0"/>
              </a:rPr>
              <a:t>Australia: </a:t>
            </a:r>
            <a:r>
              <a:rPr lang="en-AU" sz="2800" b="1" dirty="0" smtClean="0">
                <a:solidFill>
                  <a:srgbClr val="002060"/>
                </a:solidFill>
                <a:latin typeface="Cambria" pitchFamily="18" charset="0"/>
              </a:rPr>
              <a:t>The Murray Darling Basin</a:t>
            </a:r>
            <a:endParaRPr lang="en-US" sz="2800" b="1" dirty="0">
              <a:solidFill>
                <a:srgbClr val="002060"/>
              </a:solidFill>
              <a:latin typeface="Cambria" pitchFamily="18" charset="0"/>
            </a:endParaRPr>
          </a:p>
        </p:txBody>
      </p:sp>
      <p:sp>
        <p:nvSpPr>
          <p:cNvPr id="4" name="Content Placeholder 3"/>
          <p:cNvSpPr>
            <a:spLocks noGrp="1"/>
          </p:cNvSpPr>
          <p:nvPr>
            <p:ph idx="1"/>
          </p:nvPr>
        </p:nvSpPr>
        <p:spPr>
          <a:xfrm>
            <a:off x="381000" y="1295400"/>
            <a:ext cx="8229600" cy="4525963"/>
          </a:xfrm>
        </p:spPr>
        <p:txBody>
          <a:bodyPr>
            <a:normAutofit fontScale="85000" lnSpcReduction="20000"/>
          </a:bodyPr>
          <a:lstStyle/>
          <a:p>
            <a:pPr>
              <a:lnSpc>
                <a:spcPct val="110000"/>
              </a:lnSpc>
              <a:buFont typeface="Wingdings" pitchFamily="2" charset="2"/>
              <a:buChar char="§"/>
            </a:pPr>
            <a:r>
              <a:rPr lang="en-AU" sz="2200" dirty="0" smtClean="0"/>
              <a:t>Murray Darling Basin is a perfect example of Australia’s challenge with managing water and preparing for climate change into the future. </a:t>
            </a:r>
          </a:p>
          <a:p>
            <a:pPr>
              <a:lnSpc>
                <a:spcPct val="110000"/>
              </a:lnSpc>
              <a:buNone/>
            </a:pPr>
            <a:endParaRPr lang="en-AU" sz="900" dirty="0" smtClean="0"/>
          </a:p>
          <a:p>
            <a:pPr>
              <a:lnSpc>
                <a:spcPct val="110000"/>
              </a:lnSpc>
              <a:buFont typeface="Wingdings" pitchFamily="2" charset="2"/>
              <a:buChar char="§"/>
            </a:pPr>
            <a:r>
              <a:rPr lang="en-AU" sz="2200" dirty="0" smtClean="0"/>
              <a:t>The Murray-Darling Basin  comprises 23 rivers and 14% of the total area of Australia </a:t>
            </a:r>
          </a:p>
          <a:p>
            <a:pPr>
              <a:lnSpc>
                <a:spcPct val="110000"/>
              </a:lnSpc>
              <a:buNone/>
            </a:pPr>
            <a:endParaRPr lang="en-AU" sz="900" dirty="0" smtClean="0"/>
          </a:p>
          <a:p>
            <a:pPr>
              <a:lnSpc>
                <a:spcPct val="110000"/>
              </a:lnSpc>
              <a:buFont typeface="Wingdings" pitchFamily="2" charset="2"/>
              <a:buChar char="§"/>
            </a:pPr>
            <a:r>
              <a:rPr lang="en-AU" sz="2200" dirty="0" smtClean="0"/>
              <a:t>It is an most important agricultural area with over 70% of irrigated agriculture dependent on the Basin.</a:t>
            </a:r>
          </a:p>
          <a:p>
            <a:pPr>
              <a:lnSpc>
                <a:spcPct val="110000"/>
              </a:lnSpc>
              <a:buNone/>
            </a:pPr>
            <a:endParaRPr lang="en-AU" sz="900" dirty="0" smtClean="0"/>
          </a:p>
          <a:p>
            <a:pPr>
              <a:buFont typeface="Wingdings" pitchFamily="2" charset="2"/>
              <a:buChar char="§"/>
            </a:pPr>
            <a:r>
              <a:rPr lang="en-AU" sz="2200" dirty="0" smtClean="0"/>
              <a:t>By the end of this century, in a scenario where there is no mitigation of greenhouse emissions the combination of:</a:t>
            </a:r>
          </a:p>
          <a:p>
            <a:pPr lvl="2">
              <a:buFontTx/>
              <a:buChar char="•"/>
            </a:pPr>
            <a:r>
              <a:rPr lang="en-AU" sz="1800" dirty="0" smtClean="0"/>
              <a:t>reduced median rainfall, </a:t>
            </a:r>
          </a:p>
          <a:p>
            <a:pPr lvl="2">
              <a:buFontTx/>
              <a:buChar char="•"/>
            </a:pPr>
            <a:r>
              <a:rPr lang="en-AU" sz="1800" dirty="0" smtClean="0"/>
              <a:t>near complete absence of runoff in the Basin and </a:t>
            </a:r>
          </a:p>
          <a:p>
            <a:pPr lvl="2">
              <a:buFontTx/>
              <a:buChar char="•"/>
            </a:pPr>
            <a:r>
              <a:rPr lang="en-AU" sz="1800" dirty="0" smtClean="0"/>
              <a:t>the increased frequency of drought</a:t>
            </a:r>
          </a:p>
          <a:p>
            <a:pPr lvl="2">
              <a:buNone/>
            </a:pPr>
            <a:endParaRPr lang="en-AU" sz="1800" b="1" dirty="0" smtClean="0"/>
          </a:p>
          <a:p>
            <a:pPr lvl="1">
              <a:buNone/>
            </a:pPr>
            <a:r>
              <a:rPr lang="en-AU" sz="1800" b="1" dirty="0" smtClean="0"/>
              <a:t>WILL RESULT IN A 92% DECREASE IN IRRIGATED AGRICULTURAL PRODUCTION IN THE MURRAY-DARLING BASIN</a:t>
            </a:r>
            <a:endParaRPr lang="en-US" dirty="0"/>
          </a:p>
        </p:txBody>
      </p:sp>
    </p:spTree>
    <p:extLst>
      <p:ext uri="{BB962C8B-B14F-4D97-AF65-F5344CB8AC3E}">
        <p14:creationId xmlns:p14="http://schemas.microsoft.com/office/powerpoint/2010/main" xmlns="" val="19711302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457200" y="685800"/>
            <a:ext cx="6553200" cy="4402139"/>
          </a:xfrm>
          <a:prstGeom prst="rect">
            <a:avLst/>
          </a:prstGeom>
          <a:noFill/>
          <a:ln w="9525">
            <a:noFill/>
            <a:miter lim="800000"/>
            <a:headEnd/>
            <a:tailEnd/>
          </a:ln>
        </p:spPr>
      </p:pic>
      <p:sp>
        <p:nvSpPr>
          <p:cNvPr id="6" name="Rectangle 5"/>
          <p:cNvSpPr/>
          <p:nvPr/>
        </p:nvSpPr>
        <p:spPr>
          <a:xfrm>
            <a:off x="152400" y="5029200"/>
            <a:ext cx="8763000" cy="1446550"/>
          </a:xfrm>
          <a:prstGeom prst="rect">
            <a:avLst/>
          </a:prstGeom>
        </p:spPr>
        <p:txBody>
          <a:bodyPr wrap="square">
            <a:spAutoFit/>
          </a:bodyPr>
          <a:lstStyle/>
          <a:p>
            <a:pPr lvl="1">
              <a:lnSpc>
                <a:spcPct val="110000"/>
              </a:lnSpc>
              <a:buFont typeface="Courier New" pitchFamily="49" charset="0"/>
              <a:buNone/>
            </a:pPr>
            <a:r>
              <a:rPr lang="en-AU" dirty="0" smtClean="0"/>
              <a:t>This map highlights the areas most sensitive or how susceptible a community is to pressures and disturbances such as climate change. </a:t>
            </a:r>
          </a:p>
          <a:p>
            <a:pPr lvl="1">
              <a:lnSpc>
                <a:spcPct val="110000"/>
              </a:lnSpc>
              <a:buFont typeface="Courier New" pitchFamily="49" charset="0"/>
              <a:buNone/>
            </a:pPr>
            <a:endParaRPr lang="en-AU" sz="800" i="1" dirty="0" smtClean="0"/>
          </a:p>
          <a:p>
            <a:pPr lvl="1">
              <a:lnSpc>
                <a:spcPct val="110000"/>
              </a:lnSpc>
              <a:buFont typeface="Courier New" pitchFamily="49" charset="0"/>
              <a:buNone/>
            </a:pPr>
            <a:r>
              <a:rPr lang="en-AU" i="1" dirty="0" smtClean="0"/>
              <a:t>Sensitivity</a:t>
            </a:r>
            <a:r>
              <a:rPr lang="en-AU" dirty="0" smtClean="0"/>
              <a:t>  here is a measure of the reliance of Basin communities on irrigation water and their dependence on agricultural for employment and income.</a:t>
            </a:r>
          </a:p>
        </p:txBody>
      </p:sp>
      <p:sp>
        <p:nvSpPr>
          <p:cNvPr id="7" name="Title 1"/>
          <p:cNvSpPr>
            <a:spLocks noGrp="1"/>
          </p:cNvSpPr>
          <p:nvPr>
            <p:ph type="title"/>
          </p:nvPr>
        </p:nvSpPr>
        <p:spPr>
          <a:xfrm>
            <a:off x="457200" y="0"/>
            <a:ext cx="7620000" cy="715962"/>
          </a:xfrm>
        </p:spPr>
        <p:txBody>
          <a:bodyPr>
            <a:normAutofit/>
          </a:bodyPr>
          <a:lstStyle/>
          <a:p>
            <a:pPr algn="l"/>
            <a:r>
              <a:rPr lang="en-US" sz="2800" b="1" dirty="0" smtClean="0">
                <a:solidFill>
                  <a:srgbClr val="002060"/>
                </a:solidFill>
                <a:latin typeface="Cambria" pitchFamily="18" charset="0"/>
              </a:rPr>
              <a:t>Australia: </a:t>
            </a:r>
            <a:r>
              <a:rPr lang="en-AU" sz="2800" b="1" dirty="0" smtClean="0">
                <a:solidFill>
                  <a:srgbClr val="002060"/>
                </a:solidFill>
                <a:latin typeface="Cambria" pitchFamily="18" charset="0"/>
              </a:rPr>
              <a:t>The Murray Darling Basin</a:t>
            </a:r>
            <a:endParaRPr lang="en-US" sz="2800" b="1" dirty="0">
              <a:solidFill>
                <a:srgbClr val="002060"/>
              </a:solidFill>
              <a:latin typeface="Cambria" pitchFamily="18" charset="0"/>
            </a:endParaRPr>
          </a:p>
        </p:txBody>
      </p:sp>
    </p:spTree>
    <p:extLst>
      <p:ext uri="{BB962C8B-B14F-4D97-AF65-F5344CB8AC3E}">
        <p14:creationId xmlns:p14="http://schemas.microsoft.com/office/powerpoint/2010/main" xmlns="" val="27729461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normAutofit/>
          </a:bodyPr>
          <a:lstStyle/>
          <a:p>
            <a:r>
              <a:rPr lang="en-AU" sz="2800" b="1" dirty="0" smtClean="0">
                <a:latin typeface="Cambria" pitchFamily="18" charset="0"/>
              </a:rPr>
              <a:t>Water Policy in the Murray Darling Basin includes:</a:t>
            </a:r>
            <a:endParaRPr lang="en-US" sz="4000" dirty="0"/>
          </a:p>
        </p:txBody>
      </p:sp>
      <p:sp>
        <p:nvSpPr>
          <p:cNvPr id="3" name="Content Placeholder 2"/>
          <p:cNvSpPr>
            <a:spLocks noGrp="1"/>
          </p:cNvSpPr>
          <p:nvPr>
            <p:ph idx="1"/>
          </p:nvPr>
        </p:nvSpPr>
        <p:spPr/>
        <p:txBody>
          <a:bodyPr>
            <a:normAutofit/>
          </a:bodyPr>
          <a:lstStyle/>
          <a:p>
            <a:pPr>
              <a:buFont typeface="Wingdings" pitchFamily="2" charset="2"/>
              <a:buChar char="§"/>
            </a:pPr>
            <a:r>
              <a:rPr lang="en-AU" dirty="0" smtClean="0"/>
              <a:t>$3.1 billion over 10 years to purchase water for the Murray-Darling Basin – this is designed to improve the health of the river system</a:t>
            </a:r>
          </a:p>
          <a:p>
            <a:pPr>
              <a:buNone/>
            </a:pPr>
            <a:endParaRPr lang="en-AU" sz="800" dirty="0" smtClean="0"/>
          </a:p>
          <a:p>
            <a:pPr>
              <a:buFont typeface="Wingdings" pitchFamily="2" charset="2"/>
              <a:buChar char="§"/>
            </a:pPr>
            <a:r>
              <a:rPr lang="en-AU" dirty="0" smtClean="0"/>
              <a:t>$5.8 billion to put farming on a more sustainable pathway including expenditure on modernising irrigation infrastructure</a:t>
            </a:r>
          </a:p>
          <a:p>
            <a:pPr>
              <a:buNone/>
            </a:pPr>
            <a:endParaRPr lang="en-AU" sz="800" dirty="0" smtClean="0"/>
          </a:p>
          <a:p>
            <a:pPr>
              <a:buFont typeface="Wingdings" pitchFamily="2" charset="2"/>
              <a:buChar char="§"/>
            </a:pPr>
            <a:r>
              <a:rPr lang="en-AU" dirty="0" smtClean="0"/>
              <a:t>Extensive consultation with the sector to set water allocation levels throughout the Basin</a:t>
            </a:r>
            <a:endParaRPr lang="en-US" dirty="0"/>
          </a:p>
        </p:txBody>
      </p:sp>
      <p:sp>
        <p:nvSpPr>
          <p:cNvPr id="4" name="Rectangle 3"/>
          <p:cNvSpPr/>
          <p:nvPr/>
        </p:nvSpPr>
        <p:spPr>
          <a:xfrm>
            <a:off x="152400" y="152400"/>
            <a:ext cx="2286000" cy="584775"/>
          </a:xfrm>
          <a:prstGeom prst="rect">
            <a:avLst/>
          </a:prstGeom>
        </p:spPr>
        <p:txBody>
          <a:bodyPr wrap="square">
            <a:spAutoFit/>
          </a:bodyPr>
          <a:lstStyle/>
          <a:p>
            <a:r>
              <a:rPr lang="en-US" sz="3200" b="1" dirty="0" smtClean="0">
                <a:solidFill>
                  <a:srgbClr val="002060"/>
                </a:solidFill>
                <a:latin typeface="Cambria" pitchFamily="18" charset="0"/>
              </a:rPr>
              <a:t>Australia</a:t>
            </a:r>
            <a:endParaRPr lang="en-US" sz="3600" b="1" dirty="0"/>
          </a:p>
        </p:txBody>
      </p:sp>
    </p:spTree>
    <p:extLst>
      <p:ext uri="{BB962C8B-B14F-4D97-AF65-F5344CB8AC3E}">
        <p14:creationId xmlns:p14="http://schemas.microsoft.com/office/powerpoint/2010/main" xmlns="" val="18892391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914400" y="533400"/>
            <a:ext cx="7543800" cy="5136585"/>
          </a:xfrm>
          <a:prstGeom prst="rect">
            <a:avLst/>
          </a:prstGeom>
          <a:noFill/>
          <a:ln w="9525">
            <a:noFill/>
            <a:miter lim="800000"/>
            <a:headEnd/>
            <a:tailEnd/>
          </a:ln>
        </p:spPr>
      </p:pic>
      <p:sp>
        <p:nvSpPr>
          <p:cNvPr id="6" name="Rectangle 5"/>
          <p:cNvSpPr/>
          <p:nvPr/>
        </p:nvSpPr>
        <p:spPr>
          <a:xfrm>
            <a:off x="381000" y="3124200"/>
            <a:ext cx="3962400" cy="3083921"/>
          </a:xfrm>
          <a:prstGeom prst="rect">
            <a:avLst/>
          </a:prstGeom>
          <a:ln>
            <a:noFill/>
          </a:ln>
        </p:spPr>
        <p:txBody>
          <a:bodyPr wrap="square">
            <a:spAutoFit/>
          </a:bodyPr>
          <a:lstStyle/>
          <a:p>
            <a:pPr marL="285750" indent="-285750">
              <a:lnSpc>
                <a:spcPct val="90000"/>
              </a:lnSpc>
              <a:buFont typeface="Arial" pitchFamily="34" charset="0"/>
              <a:buChar char="•"/>
            </a:pPr>
            <a:r>
              <a:rPr lang="en-AU" b="1" dirty="0" smtClean="0">
                <a:solidFill>
                  <a:schemeClr val="accent3">
                    <a:lumMod val="50000"/>
                  </a:schemeClr>
                </a:solidFill>
                <a:latin typeface="Cambria" pitchFamily="18" charset="0"/>
                <a:cs typeface="Times New Roman" pitchFamily="18" charset="0"/>
              </a:rPr>
              <a:t>Soil Carbon Research Program - $20 million</a:t>
            </a:r>
            <a:br>
              <a:rPr lang="en-AU" b="1" dirty="0" smtClean="0">
                <a:solidFill>
                  <a:schemeClr val="accent3">
                    <a:lumMod val="50000"/>
                  </a:schemeClr>
                </a:solidFill>
                <a:latin typeface="Cambria" pitchFamily="18" charset="0"/>
                <a:cs typeface="Times New Roman" pitchFamily="18" charset="0"/>
              </a:rPr>
            </a:br>
            <a:endParaRPr lang="en-AU" b="1" dirty="0" smtClean="0">
              <a:solidFill>
                <a:schemeClr val="accent3">
                  <a:lumMod val="50000"/>
                </a:schemeClr>
              </a:solidFill>
              <a:latin typeface="Cambria" pitchFamily="18" charset="0"/>
              <a:cs typeface="Times New Roman" pitchFamily="18" charset="0"/>
            </a:endParaRPr>
          </a:p>
          <a:p>
            <a:pPr marL="285750" indent="-285750">
              <a:lnSpc>
                <a:spcPct val="90000"/>
              </a:lnSpc>
              <a:buFont typeface="Arial" pitchFamily="34" charset="0"/>
              <a:buChar char="•"/>
            </a:pPr>
            <a:r>
              <a:rPr lang="en-AU" b="1" dirty="0" smtClean="0">
                <a:solidFill>
                  <a:schemeClr val="accent3">
                    <a:lumMod val="50000"/>
                  </a:schemeClr>
                </a:solidFill>
                <a:latin typeface="Cambria" pitchFamily="18" charset="0"/>
                <a:cs typeface="Times New Roman" pitchFamily="18" charset="0"/>
              </a:rPr>
              <a:t>Mitigation (emissions reduction) - $39.5 million</a:t>
            </a:r>
          </a:p>
          <a:p>
            <a:pPr marL="285750" indent="-285750">
              <a:lnSpc>
                <a:spcPct val="90000"/>
              </a:lnSpc>
              <a:buFont typeface="Arial" pitchFamily="34" charset="0"/>
              <a:buChar char="•"/>
            </a:pPr>
            <a:endParaRPr lang="en-AU" b="1" dirty="0">
              <a:solidFill>
                <a:schemeClr val="accent3">
                  <a:lumMod val="50000"/>
                </a:schemeClr>
              </a:solidFill>
              <a:latin typeface="Cambria" pitchFamily="18" charset="0"/>
              <a:cs typeface="Times New Roman" pitchFamily="18" charset="0"/>
            </a:endParaRPr>
          </a:p>
          <a:p>
            <a:pPr marL="285750" indent="-285750">
              <a:lnSpc>
                <a:spcPct val="90000"/>
              </a:lnSpc>
              <a:buFont typeface="Arial" pitchFamily="34" charset="0"/>
              <a:buChar char="•"/>
            </a:pPr>
            <a:r>
              <a:rPr lang="en-AU" b="1" dirty="0" err="1" smtClean="0">
                <a:solidFill>
                  <a:schemeClr val="accent3">
                    <a:lumMod val="50000"/>
                  </a:schemeClr>
                </a:solidFill>
                <a:latin typeface="Cambria" pitchFamily="18" charset="0"/>
                <a:cs typeface="Times New Roman" pitchFamily="18" charset="0"/>
              </a:rPr>
              <a:t>Biochar</a:t>
            </a:r>
            <a:r>
              <a:rPr lang="en-AU" b="1" dirty="0" smtClean="0">
                <a:solidFill>
                  <a:schemeClr val="accent3">
                    <a:lumMod val="50000"/>
                  </a:schemeClr>
                </a:solidFill>
                <a:latin typeface="Cambria" pitchFamily="18" charset="0"/>
                <a:cs typeface="Times New Roman" pitchFamily="18" charset="0"/>
              </a:rPr>
              <a:t> - $3 million</a:t>
            </a:r>
          </a:p>
          <a:p>
            <a:pPr marL="285750" indent="-285750">
              <a:lnSpc>
                <a:spcPct val="90000"/>
              </a:lnSpc>
              <a:buFont typeface="Arial" pitchFamily="34" charset="0"/>
              <a:buChar char="•"/>
            </a:pPr>
            <a:endParaRPr lang="en-AU" b="1" dirty="0" smtClean="0">
              <a:solidFill>
                <a:schemeClr val="accent3">
                  <a:lumMod val="50000"/>
                </a:schemeClr>
              </a:solidFill>
              <a:latin typeface="Cambria" pitchFamily="18" charset="0"/>
              <a:cs typeface="Times New Roman" pitchFamily="18" charset="0"/>
            </a:endParaRPr>
          </a:p>
          <a:p>
            <a:pPr marL="285750" indent="-285750">
              <a:lnSpc>
                <a:spcPct val="90000"/>
              </a:lnSpc>
              <a:buFont typeface="Arial" pitchFamily="34" charset="0"/>
              <a:buChar char="•"/>
            </a:pPr>
            <a:r>
              <a:rPr lang="en-AU" b="1" dirty="0" smtClean="0">
                <a:solidFill>
                  <a:schemeClr val="accent3">
                    <a:lumMod val="50000"/>
                  </a:schemeClr>
                </a:solidFill>
                <a:latin typeface="Cambria" pitchFamily="18" charset="0"/>
                <a:cs typeface="Times New Roman" pitchFamily="18" charset="0"/>
              </a:rPr>
              <a:t>Adaptation - $38 million</a:t>
            </a:r>
          </a:p>
          <a:p>
            <a:pPr marL="285750" indent="-285750">
              <a:lnSpc>
                <a:spcPct val="90000"/>
              </a:lnSpc>
              <a:buFont typeface="Arial" pitchFamily="34" charset="0"/>
              <a:buChar char="•"/>
            </a:pPr>
            <a:endParaRPr lang="en-AU" b="1" dirty="0" smtClean="0">
              <a:solidFill>
                <a:schemeClr val="accent3">
                  <a:lumMod val="50000"/>
                </a:schemeClr>
              </a:solidFill>
              <a:latin typeface="Cambria" pitchFamily="18" charset="0"/>
              <a:cs typeface="Times New Roman" pitchFamily="18" charset="0"/>
            </a:endParaRPr>
          </a:p>
          <a:p>
            <a:pPr marL="285750" indent="-285750">
              <a:lnSpc>
                <a:spcPct val="90000"/>
              </a:lnSpc>
              <a:buFont typeface="Arial" pitchFamily="34" charset="0"/>
              <a:buChar char="•"/>
            </a:pPr>
            <a:r>
              <a:rPr lang="en-AU" b="1" dirty="0" err="1" smtClean="0">
                <a:solidFill>
                  <a:schemeClr val="accent3">
                    <a:lumMod val="50000"/>
                  </a:schemeClr>
                </a:solidFill>
                <a:latin typeface="Cambria" pitchFamily="18" charset="0"/>
                <a:cs typeface="Times New Roman" pitchFamily="18" charset="0"/>
              </a:rPr>
              <a:t>Onfarm</a:t>
            </a:r>
            <a:r>
              <a:rPr lang="en-AU" b="1" dirty="0" smtClean="0">
                <a:solidFill>
                  <a:schemeClr val="accent3">
                    <a:lumMod val="50000"/>
                  </a:schemeClr>
                </a:solidFill>
                <a:latin typeface="Cambria" pitchFamily="18" charset="0"/>
                <a:cs typeface="Times New Roman" pitchFamily="18" charset="0"/>
              </a:rPr>
              <a:t> demonstrations - $27 million</a:t>
            </a:r>
            <a:endParaRPr lang="en-US" b="1" dirty="0">
              <a:solidFill>
                <a:schemeClr val="accent3">
                  <a:lumMod val="50000"/>
                </a:schemeClr>
              </a:solidFill>
              <a:latin typeface="Cambria" pitchFamily="18" charset="0"/>
              <a:cs typeface="Times New Roman" pitchFamily="18" charset="0"/>
            </a:endParaRPr>
          </a:p>
        </p:txBody>
      </p:sp>
      <p:sp>
        <p:nvSpPr>
          <p:cNvPr id="8" name="Rectangle 7"/>
          <p:cNvSpPr/>
          <p:nvPr/>
        </p:nvSpPr>
        <p:spPr>
          <a:xfrm>
            <a:off x="152400" y="152400"/>
            <a:ext cx="2286000" cy="584775"/>
          </a:xfrm>
          <a:prstGeom prst="rect">
            <a:avLst/>
          </a:prstGeom>
        </p:spPr>
        <p:txBody>
          <a:bodyPr wrap="square">
            <a:spAutoFit/>
          </a:bodyPr>
          <a:lstStyle/>
          <a:p>
            <a:r>
              <a:rPr lang="en-US" sz="3200" b="1" dirty="0" smtClean="0">
                <a:solidFill>
                  <a:srgbClr val="002060"/>
                </a:solidFill>
                <a:latin typeface="Cambria" pitchFamily="18" charset="0"/>
              </a:rPr>
              <a:t>Australia</a:t>
            </a:r>
            <a:endParaRPr lang="en-US" sz="3200" b="1" dirty="0"/>
          </a:p>
        </p:txBody>
      </p:sp>
    </p:spTree>
    <p:extLst>
      <p:ext uri="{BB962C8B-B14F-4D97-AF65-F5344CB8AC3E}">
        <p14:creationId xmlns:p14="http://schemas.microsoft.com/office/powerpoint/2010/main" xmlns="" val="336886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lum bright="7000" contrast="13000"/>
          </a:blip>
          <a:srcRect/>
          <a:stretch>
            <a:fillRect/>
          </a:stretch>
        </p:blipFill>
        <p:spPr bwMode="auto">
          <a:xfrm>
            <a:off x="0" y="3556952"/>
            <a:ext cx="2819400" cy="3301048"/>
          </a:xfrm>
          <a:prstGeom prst="rect">
            <a:avLst/>
          </a:prstGeom>
          <a:noFill/>
          <a:ln w="9525">
            <a:noFill/>
            <a:miter lim="800000"/>
            <a:headEnd/>
            <a:tailEnd/>
          </a:ln>
        </p:spPr>
      </p:pic>
      <p:pic>
        <p:nvPicPr>
          <p:cNvPr id="374786" name="Picture 2"/>
          <p:cNvPicPr>
            <a:picLocks noChangeAspect="1" noChangeArrowheads="1"/>
          </p:cNvPicPr>
          <p:nvPr/>
        </p:nvPicPr>
        <p:blipFill>
          <a:blip r:embed="rId3" cstate="print">
            <a:lum bright="15000"/>
          </a:blip>
          <a:srcRect/>
          <a:stretch>
            <a:fillRect/>
          </a:stretch>
        </p:blipFill>
        <p:spPr bwMode="auto">
          <a:xfrm>
            <a:off x="0" y="0"/>
            <a:ext cx="2819399" cy="2263383"/>
          </a:xfrm>
          <a:prstGeom prst="rect">
            <a:avLst/>
          </a:prstGeom>
          <a:noFill/>
          <a:ln w="9525">
            <a:noFill/>
            <a:miter lim="800000"/>
            <a:headEnd/>
            <a:tailEnd/>
          </a:ln>
        </p:spPr>
      </p:pic>
      <p:sp>
        <p:nvSpPr>
          <p:cNvPr id="2" name="Title 1"/>
          <p:cNvSpPr>
            <a:spLocks noGrp="1"/>
          </p:cNvSpPr>
          <p:nvPr>
            <p:ph type="title"/>
          </p:nvPr>
        </p:nvSpPr>
        <p:spPr>
          <a:xfrm>
            <a:off x="457200" y="381000"/>
            <a:ext cx="8229600" cy="304800"/>
          </a:xfrm>
          <a:noFill/>
        </p:spPr>
        <p:txBody>
          <a:bodyPr>
            <a:noAutofit/>
          </a:bodyPr>
          <a:lstStyle/>
          <a:p>
            <a:r>
              <a:rPr lang="en-US" sz="3200" b="1" dirty="0" smtClean="0">
                <a:latin typeface="+mn-lt"/>
              </a:rPr>
              <a:t/>
            </a:r>
            <a:br>
              <a:rPr lang="en-US" sz="3200" b="1" dirty="0" smtClean="0">
                <a:latin typeface="+mn-lt"/>
              </a:rPr>
            </a:br>
            <a:r>
              <a:rPr lang="en-US" sz="3200" b="1" dirty="0" smtClean="0">
                <a:latin typeface="+mn-lt"/>
              </a:rPr>
              <a:t/>
            </a:r>
            <a:br>
              <a:rPr lang="en-US" sz="3200" b="1" dirty="0" smtClean="0">
                <a:latin typeface="+mn-lt"/>
              </a:rPr>
            </a:br>
            <a:endParaRPr lang="en-US" sz="3200" dirty="0">
              <a:latin typeface="+mn-lt"/>
            </a:endParaRPr>
          </a:p>
        </p:txBody>
      </p:sp>
      <p:sp>
        <p:nvSpPr>
          <p:cNvPr id="3" name="Content Placeholder 2"/>
          <p:cNvSpPr>
            <a:spLocks noGrp="1"/>
          </p:cNvSpPr>
          <p:nvPr>
            <p:ph idx="1"/>
          </p:nvPr>
        </p:nvSpPr>
        <p:spPr>
          <a:xfrm>
            <a:off x="3048000" y="0"/>
            <a:ext cx="5867400" cy="6858000"/>
          </a:xfrm>
          <a:noFill/>
        </p:spPr>
        <p:txBody>
          <a:bodyPr>
            <a:normAutofit/>
          </a:bodyPr>
          <a:lstStyle/>
          <a:p>
            <a:pPr>
              <a:buNone/>
            </a:pPr>
            <a:endParaRPr lang="en-US" sz="2000" dirty="0" smtClean="0"/>
          </a:p>
          <a:p>
            <a:pPr>
              <a:buFont typeface="Wingdings" pitchFamily="2" charset="2"/>
              <a:buChar char="§"/>
            </a:pPr>
            <a:r>
              <a:rPr lang="en-US" sz="2800" dirty="0" smtClean="0">
                <a:latin typeface="Cambria" pitchFamily="18" charset="0"/>
              </a:rPr>
              <a:t>Food production must increase by </a:t>
            </a:r>
            <a:r>
              <a:rPr lang="en-US" sz="2800" b="1" dirty="0" smtClean="0">
                <a:latin typeface="Cambria" pitchFamily="18" charset="0"/>
              </a:rPr>
              <a:t>70%</a:t>
            </a:r>
            <a:r>
              <a:rPr lang="en-US" sz="2800" dirty="0" smtClean="0">
                <a:latin typeface="Cambria" pitchFamily="18" charset="0"/>
              </a:rPr>
              <a:t> </a:t>
            </a:r>
            <a:r>
              <a:rPr lang="en-US" sz="2800" b="1" dirty="0" smtClean="0">
                <a:latin typeface="Cambria" pitchFamily="18" charset="0"/>
              </a:rPr>
              <a:t>by 2050 </a:t>
            </a:r>
            <a:r>
              <a:rPr lang="en-US" sz="2800" dirty="0" smtClean="0">
                <a:latin typeface="Cambria" pitchFamily="18" charset="0"/>
              </a:rPr>
              <a:t>to feed our growing population, with rising demand for livestock and higher value products</a:t>
            </a:r>
          </a:p>
          <a:p>
            <a:pPr>
              <a:buNone/>
            </a:pPr>
            <a:endParaRPr lang="en-US" sz="2000" dirty="0" smtClean="0"/>
          </a:p>
          <a:p>
            <a:pPr>
              <a:buFont typeface="Wingdings" pitchFamily="2" charset="2"/>
              <a:buChar char="§"/>
            </a:pPr>
            <a:r>
              <a:rPr lang="en-US" sz="2800" dirty="0" smtClean="0">
                <a:latin typeface="Cambria" pitchFamily="18" charset="0"/>
              </a:rPr>
              <a:t>Climate change makes meeting this goal more challenging</a:t>
            </a:r>
          </a:p>
          <a:p>
            <a:pPr>
              <a:buNone/>
            </a:pPr>
            <a:endParaRPr lang="en-US" sz="2000" dirty="0" smtClean="0"/>
          </a:p>
          <a:p>
            <a:pPr>
              <a:buFont typeface="Wingdings" pitchFamily="2" charset="2"/>
              <a:buChar char="§"/>
            </a:pPr>
            <a:r>
              <a:rPr lang="en-US" sz="2800" dirty="0" smtClean="0">
                <a:latin typeface="Cambria" pitchFamily="18" charset="0"/>
              </a:rPr>
              <a:t>Societies depend on natural and managed ecosystem resiliency – </a:t>
            </a:r>
            <a:r>
              <a:rPr lang="en-US" sz="2400" i="1" dirty="0" smtClean="0">
                <a:latin typeface="Cambria" pitchFamily="18" charset="0"/>
              </a:rPr>
              <a:t>watersheds, soils, hydrology, forests, wetlands, coral reefs, agriculture and grazing land, fisheries </a:t>
            </a:r>
            <a:r>
              <a:rPr lang="en-US" sz="2800" dirty="0" smtClean="0">
                <a:latin typeface="Cambria" pitchFamily="18" charset="0"/>
              </a:rPr>
              <a:t>– for fuel, water, fiber, safety, recreation and many other things</a:t>
            </a:r>
          </a:p>
          <a:p>
            <a:endParaRPr lang="en-US" sz="2800" dirty="0"/>
          </a:p>
        </p:txBody>
      </p:sp>
      <p:pic>
        <p:nvPicPr>
          <p:cNvPr id="6" name="Picture 4" descr="Imagen1"/>
          <p:cNvPicPr>
            <a:picLocks noChangeAspect="1" noChangeArrowheads="1"/>
          </p:cNvPicPr>
          <p:nvPr/>
        </p:nvPicPr>
        <p:blipFill>
          <a:blip r:embed="rId4" cstate="print">
            <a:lum/>
          </a:blip>
          <a:srcRect/>
          <a:stretch>
            <a:fillRect/>
          </a:stretch>
        </p:blipFill>
        <p:spPr bwMode="auto">
          <a:xfrm>
            <a:off x="0" y="2057400"/>
            <a:ext cx="2819400" cy="2114550"/>
          </a:xfrm>
          <a:prstGeom prst="rect">
            <a:avLst/>
          </a:prstGeom>
          <a:noFill/>
          <a:ln w="9525">
            <a:noFill/>
            <a:miter lim="800000"/>
            <a:headEnd/>
            <a:tailEnd/>
          </a:ln>
        </p:spPr>
      </p:pic>
    </p:spTree>
    <p:extLst>
      <p:ext uri="{BB962C8B-B14F-4D97-AF65-F5344CB8AC3E}">
        <p14:creationId xmlns:p14="http://schemas.microsoft.com/office/powerpoint/2010/main" xmlns="" val="276853190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Autofit/>
          </a:bodyPr>
          <a:lstStyle/>
          <a:p>
            <a:pPr lvl="0"/>
            <a:r>
              <a:rPr lang="en-US" sz="3000" b="1" dirty="0" smtClean="0">
                <a:solidFill>
                  <a:srgbClr val="002060"/>
                </a:solidFill>
                <a:latin typeface="Cambria" pitchFamily="18" charset="0"/>
              </a:rPr>
              <a:t>Policies &amp; Strategies for Climate-Smart Agriculture</a:t>
            </a:r>
            <a:endParaRPr lang="en-US" sz="3000" dirty="0">
              <a:solidFill>
                <a:srgbClr val="002060"/>
              </a:solidFill>
              <a:latin typeface="Cambria" pitchFamily="18" charset="0"/>
            </a:endParaRPr>
          </a:p>
        </p:txBody>
      </p:sp>
      <p:sp>
        <p:nvSpPr>
          <p:cNvPr id="3" name="Content Placeholder 2"/>
          <p:cNvSpPr>
            <a:spLocks noGrp="1"/>
          </p:cNvSpPr>
          <p:nvPr>
            <p:ph idx="1"/>
          </p:nvPr>
        </p:nvSpPr>
        <p:spPr>
          <a:xfrm>
            <a:off x="457200" y="838200"/>
            <a:ext cx="8077200" cy="3733800"/>
          </a:xfrm>
          <a:noFill/>
        </p:spPr>
        <p:txBody>
          <a:bodyPr>
            <a:noAutofit/>
          </a:bodyPr>
          <a:lstStyle/>
          <a:p>
            <a:pPr>
              <a:spcAft>
                <a:spcPts val="600"/>
              </a:spcAft>
              <a:buFont typeface="Wingdings" pitchFamily="2" charset="2"/>
              <a:buChar char="§"/>
            </a:pPr>
            <a:r>
              <a:rPr lang="en-US" sz="2400" b="1" i="1" dirty="0" smtClean="0">
                <a:latin typeface="Cambria" pitchFamily="18" charset="0"/>
              </a:rPr>
              <a:t>Bringing together </a:t>
            </a:r>
            <a:r>
              <a:rPr lang="en-US" sz="2400" dirty="0" smtClean="0"/>
              <a:t>food security, agricultural productivity and climate change.</a:t>
            </a:r>
            <a:r>
              <a:rPr lang="en-US" sz="2400" i="1" dirty="0" smtClean="0"/>
              <a:t> 	</a:t>
            </a:r>
          </a:p>
          <a:p>
            <a:pPr>
              <a:spcAft>
                <a:spcPts val="600"/>
              </a:spcAft>
              <a:buFont typeface="Wingdings" pitchFamily="2" charset="2"/>
              <a:buChar char="§"/>
            </a:pPr>
            <a:r>
              <a:rPr lang="en-US" sz="2400" b="1" i="1" dirty="0" smtClean="0">
                <a:latin typeface="Cambria" pitchFamily="18" charset="0"/>
              </a:rPr>
              <a:t>Enabling policies</a:t>
            </a:r>
            <a:r>
              <a:rPr lang="en-US" sz="2400" i="1" dirty="0" smtClean="0"/>
              <a:t> </a:t>
            </a:r>
            <a:r>
              <a:rPr lang="en-US" sz="2400" dirty="0" smtClean="0"/>
              <a:t>for </a:t>
            </a:r>
          </a:p>
          <a:p>
            <a:pPr lvl="1">
              <a:spcAft>
                <a:spcPts val="600"/>
              </a:spcAft>
              <a:buFont typeface="Wingdings" pitchFamily="2" charset="2"/>
              <a:buChar char="§"/>
            </a:pPr>
            <a:r>
              <a:rPr lang="en-US" sz="2000" dirty="0" smtClean="0"/>
              <a:t>investment in sustainable agriculture and rural development by both small holder and large scale farms; </a:t>
            </a:r>
          </a:p>
          <a:p>
            <a:pPr lvl="1">
              <a:spcAft>
                <a:spcPts val="600"/>
              </a:spcAft>
              <a:buFont typeface="Wingdings" pitchFamily="2" charset="2"/>
              <a:buChar char="§"/>
            </a:pPr>
            <a:r>
              <a:rPr lang="en-US" sz="2000" dirty="0" smtClean="0"/>
              <a:t>Access to weather and climate information</a:t>
            </a:r>
          </a:p>
          <a:p>
            <a:pPr lvl="1">
              <a:spcAft>
                <a:spcPts val="600"/>
              </a:spcAft>
              <a:buFont typeface="Wingdings" pitchFamily="2" charset="2"/>
              <a:buChar char="§"/>
            </a:pPr>
            <a:r>
              <a:rPr lang="en-US" sz="2000" dirty="0" smtClean="0"/>
              <a:t>inclusive access to finance; </a:t>
            </a:r>
          </a:p>
          <a:p>
            <a:pPr lvl="1">
              <a:spcAft>
                <a:spcPts val="600"/>
              </a:spcAft>
              <a:buFont typeface="Wingdings" pitchFamily="2" charset="2"/>
              <a:buChar char="§"/>
            </a:pPr>
            <a:r>
              <a:rPr lang="en-US" sz="2000" dirty="0" smtClean="0"/>
              <a:t>secure access to land by smallholders; </a:t>
            </a:r>
          </a:p>
          <a:p>
            <a:pPr lvl="1">
              <a:spcAft>
                <a:spcPts val="600"/>
              </a:spcAft>
              <a:buFont typeface="Wingdings" pitchFamily="2" charset="2"/>
              <a:buChar char="§"/>
            </a:pPr>
            <a:r>
              <a:rPr lang="en-US" sz="2000" dirty="0" smtClean="0"/>
              <a:t>efficient and sustainable use of land, water, energy and other inputs in climate-smart agriculture</a:t>
            </a:r>
          </a:p>
          <a:p>
            <a:pPr lvl="1">
              <a:spcAft>
                <a:spcPts val="600"/>
              </a:spcAft>
              <a:buFont typeface="Wingdings" pitchFamily="2" charset="2"/>
              <a:buChar char="§"/>
            </a:pPr>
            <a:endParaRPr lang="en-US" sz="2000" dirty="0"/>
          </a:p>
        </p:txBody>
      </p:sp>
      <p:grpSp>
        <p:nvGrpSpPr>
          <p:cNvPr id="4" name="Group 3"/>
          <p:cNvGrpSpPr/>
          <p:nvPr/>
        </p:nvGrpSpPr>
        <p:grpSpPr>
          <a:xfrm>
            <a:off x="457200" y="5029200"/>
            <a:ext cx="8229600" cy="1693200"/>
            <a:chOff x="533400" y="4648200"/>
            <a:chExt cx="8610600" cy="2226600"/>
          </a:xfrm>
        </p:grpSpPr>
        <p:pic>
          <p:nvPicPr>
            <p:cNvPr id="8" name="Picture 55"/>
            <p:cNvPicPr>
              <a:picLocks noChangeAspect="1" noChangeArrowheads="1"/>
            </p:cNvPicPr>
            <p:nvPr/>
          </p:nvPicPr>
          <p:blipFill>
            <a:blip r:embed="rId2" cstate="print"/>
            <a:srcRect/>
            <a:stretch>
              <a:fillRect/>
            </a:stretch>
          </p:blipFill>
          <p:spPr bwMode="auto">
            <a:xfrm>
              <a:off x="6172200" y="4648200"/>
              <a:ext cx="2971800" cy="2209800"/>
            </a:xfrm>
            <a:prstGeom prst="rect">
              <a:avLst/>
            </a:prstGeom>
            <a:solidFill>
              <a:schemeClr val="accent1"/>
            </a:solidFill>
            <a:ln w="19050">
              <a:solidFill>
                <a:schemeClr val="tx1"/>
              </a:solidFill>
              <a:miter lim="800000"/>
              <a:headEnd/>
              <a:tailEnd/>
            </a:ln>
            <a:effectLst/>
          </p:spPr>
        </p:pic>
        <p:pic>
          <p:nvPicPr>
            <p:cNvPr id="5" name="Picture 4"/>
            <p:cNvPicPr>
              <a:picLocks noChangeAspect="1" noChangeArrowheads="1"/>
            </p:cNvPicPr>
            <p:nvPr/>
          </p:nvPicPr>
          <p:blipFill>
            <a:blip r:embed="rId3" cstate="print">
              <a:lum/>
            </a:blip>
            <a:srcRect/>
            <a:stretch>
              <a:fillRect/>
            </a:stretch>
          </p:blipFill>
          <p:spPr bwMode="auto">
            <a:xfrm>
              <a:off x="3276600" y="4648200"/>
              <a:ext cx="2895600" cy="2209800"/>
            </a:xfrm>
            <a:prstGeom prst="rect">
              <a:avLst/>
            </a:prstGeom>
            <a:noFill/>
            <a:ln w="15875">
              <a:solidFill>
                <a:schemeClr val="accent1">
                  <a:lumMod val="50000"/>
                </a:schemeClr>
              </a:solidFill>
              <a:miter lim="800000"/>
              <a:headEnd/>
              <a:tailEnd/>
            </a:ln>
          </p:spPr>
        </p:pic>
        <p:pic>
          <p:nvPicPr>
            <p:cNvPr id="6" name="Picture 3"/>
            <p:cNvPicPr>
              <a:picLocks noChangeAspect="1" noChangeArrowheads="1"/>
            </p:cNvPicPr>
            <p:nvPr/>
          </p:nvPicPr>
          <p:blipFill>
            <a:blip r:embed="rId4" cstate="print">
              <a:lum bright="10000" contrast="-7000"/>
            </a:blip>
            <a:srcRect/>
            <a:stretch>
              <a:fillRect/>
            </a:stretch>
          </p:blipFill>
          <p:spPr bwMode="auto">
            <a:xfrm>
              <a:off x="533400" y="4648200"/>
              <a:ext cx="2690812" cy="2226600"/>
            </a:xfrm>
            <a:prstGeom prst="rect">
              <a:avLst/>
            </a:prstGeom>
            <a:noFill/>
            <a:ln w="15875">
              <a:solidFill>
                <a:schemeClr val="accent1">
                  <a:lumMod val="50000"/>
                </a:schemeClr>
              </a:solidFill>
              <a:miter lim="800000"/>
              <a:headEnd/>
              <a:tailEnd/>
            </a:ln>
          </p:spPr>
        </p:pic>
      </p:grpSp>
    </p:spTree>
    <p:extLst>
      <p:ext uri="{BB962C8B-B14F-4D97-AF65-F5344CB8AC3E}">
        <p14:creationId xmlns:p14="http://schemas.microsoft.com/office/powerpoint/2010/main" xmlns="" val="152700471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458200" cy="1600200"/>
          </a:xfrm>
        </p:spPr>
        <p:txBody>
          <a:bodyPr>
            <a:noAutofit/>
          </a:bodyPr>
          <a:lstStyle/>
          <a:p>
            <a:pPr algn="l"/>
            <a:r>
              <a:rPr lang="en-US" sz="2600" b="1" dirty="0" smtClean="0">
                <a:solidFill>
                  <a:srgbClr val="002060"/>
                </a:solidFill>
              </a:rPr>
              <a:t>United States</a:t>
            </a:r>
            <a:br>
              <a:rPr lang="en-US" sz="2600" b="1" dirty="0" smtClean="0">
                <a:solidFill>
                  <a:srgbClr val="002060"/>
                </a:solidFill>
              </a:rPr>
            </a:br>
            <a:r>
              <a:rPr lang="en-US" sz="2600" b="1" dirty="0" smtClean="0">
                <a:solidFill>
                  <a:srgbClr val="002060"/>
                </a:solidFill>
              </a:rPr>
              <a:t/>
            </a:r>
            <a:br>
              <a:rPr lang="en-US" sz="2600" b="1" dirty="0" smtClean="0">
                <a:solidFill>
                  <a:srgbClr val="002060"/>
                </a:solidFill>
              </a:rPr>
            </a:br>
            <a:r>
              <a:rPr lang="en-US" sz="2400" dirty="0" smtClean="0">
                <a:solidFill>
                  <a:srgbClr val="002060"/>
                </a:solidFill>
              </a:rPr>
              <a:t>The White House Council on Environmental Quality - Climate Change Adaptation Task Force</a:t>
            </a:r>
            <a:endParaRPr lang="en-US" sz="2400" dirty="0">
              <a:solidFill>
                <a:srgbClr val="002060"/>
              </a:solidFill>
            </a:endParaRPr>
          </a:p>
        </p:txBody>
      </p:sp>
      <p:pic>
        <p:nvPicPr>
          <p:cNvPr id="3" name="Picture 4"/>
          <p:cNvPicPr>
            <a:picLocks noChangeAspect="1" noChangeArrowheads="1"/>
          </p:cNvPicPr>
          <p:nvPr/>
        </p:nvPicPr>
        <p:blipFill>
          <a:blip r:embed="rId2" cstate="print"/>
          <a:srcRect/>
          <a:stretch>
            <a:fillRect/>
          </a:stretch>
        </p:blipFill>
        <p:spPr bwMode="auto">
          <a:xfrm>
            <a:off x="304800" y="1752600"/>
            <a:ext cx="2971800" cy="3234017"/>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990600" y="5334000"/>
            <a:ext cx="1418183" cy="1304925"/>
          </a:xfrm>
          <a:prstGeom prst="rect">
            <a:avLst/>
          </a:prstGeom>
          <a:noFill/>
          <a:ln w="9525">
            <a:noFill/>
            <a:miter lim="800000"/>
            <a:headEnd/>
            <a:tailEnd/>
          </a:ln>
        </p:spPr>
      </p:pic>
      <p:sp>
        <p:nvSpPr>
          <p:cNvPr id="5" name="TextBox 4"/>
          <p:cNvSpPr txBox="1"/>
          <p:nvPr/>
        </p:nvSpPr>
        <p:spPr>
          <a:xfrm>
            <a:off x="3352800" y="2133600"/>
            <a:ext cx="5410200" cy="329320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smtClean="0"/>
              <a:t>Guiding Principles for Adaptation</a:t>
            </a:r>
            <a:endParaRPr lang="en-US" sz="2000" dirty="0" smtClean="0"/>
          </a:p>
          <a:p>
            <a:pPr>
              <a:buFont typeface="Arial" pitchFamily="34" charset="0"/>
              <a:buChar char="•"/>
            </a:pPr>
            <a:r>
              <a:rPr lang="en-US" sz="2000" dirty="0" smtClean="0"/>
              <a:t>  Adopt Integrated Approaches</a:t>
            </a:r>
          </a:p>
          <a:p>
            <a:pPr>
              <a:buFont typeface="Arial" pitchFamily="34" charset="0"/>
              <a:buChar char="•"/>
            </a:pPr>
            <a:r>
              <a:rPr lang="en-US" sz="2000" dirty="0" smtClean="0"/>
              <a:t>  Prioritize the Most Vulnerable</a:t>
            </a:r>
          </a:p>
          <a:p>
            <a:pPr>
              <a:buFont typeface="Arial" pitchFamily="34" charset="0"/>
              <a:buChar char="•"/>
            </a:pPr>
            <a:r>
              <a:rPr lang="en-US" sz="2000" dirty="0" smtClean="0"/>
              <a:t>  Use Best-Available Science</a:t>
            </a:r>
          </a:p>
          <a:p>
            <a:pPr>
              <a:buFont typeface="Arial" pitchFamily="34" charset="0"/>
              <a:buChar char="•"/>
            </a:pPr>
            <a:r>
              <a:rPr lang="en-US" sz="2000" dirty="0" smtClean="0"/>
              <a:t>  Building Strong Partnerships</a:t>
            </a:r>
          </a:p>
          <a:p>
            <a:pPr>
              <a:buFont typeface="Arial" pitchFamily="34" charset="0"/>
              <a:buChar char="•"/>
            </a:pPr>
            <a:r>
              <a:rPr lang="en-US" sz="2000" dirty="0" smtClean="0"/>
              <a:t>  Apply Risk-Management Methods &amp; Tools</a:t>
            </a:r>
          </a:p>
          <a:p>
            <a:pPr>
              <a:buFont typeface="Arial" pitchFamily="34" charset="0"/>
              <a:buChar char="•"/>
            </a:pPr>
            <a:r>
              <a:rPr lang="en-US" sz="2000" dirty="0" smtClean="0"/>
              <a:t>  Apply Ecosystem-based Approaches</a:t>
            </a:r>
          </a:p>
          <a:p>
            <a:pPr>
              <a:buFont typeface="Arial" pitchFamily="34" charset="0"/>
              <a:buChar char="•"/>
            </a:pPr>
            <a:r>
              <a:rPr lang="en-US" sz="2000" dirty="0" smtClean="0"/>
              <a:t>  Maximize Mutual Benefits</a:t>
            </a:r>
          </a:p>
          <a:p>
            <a:pPr>
              <a:buFont typeface="Arial" pitchFamily="34" charset="0"/>
              <a:buChar char="•"/>
            </a:pPr>
            <a:r>
              <a:rPr lang="en-US" sz="2000" dirty="0"/>
              <a:t> </a:t>
            </a:r>
            <a:r>
              <a:rPr lang="en-US" sz="2000" dirty="0" smtClean="0"/>
              <a:t> Continuously Evaluate Performance</a:t>
            </a:r>
            <a:endParaRPr lang="en-US" dirty="0" smtClean="0"/>
          </a:p>
        </p:txBody>
      </p:sp>
    </p:spTree>
    <p:extLst>
      <p:ext uri="{BB962C8B-B14F-4D97-AF65-F5344CB8AC3E}">
        <p14:creationId xmlns:p14="http://schemas.microsoft.com/office/powerpoint/2010/main" xmlns="" val="13793931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534400" cy="1143000"/>
          </a:xfrm>
        </p:spPr>
        <p:txBody>
          <a:bodyPr>
            <a:noAutofit/>
          </a:bodyPr>
          <a:lstStyle/>
          <a:p>
            <a:pPr algn="l"/>
            <a:r>
              <a:rPr lang="en-US" sz="2800" b="1" dirty="0" smtClean="0">
                <a:solidFill>
                  <a:srgbClr val="002060"/>
                </a:solidFill>
              </a:rPr>
              <a:t>Summary of Policy Goals and Recommended Actions for the Federal Government</a:t>
            </a:r>
            <a:endParaRPr lang="en-US" sz="2800" dirty="0">
              <a:solidFill>
                <a:srgbClr val="002060"/>
              </a:solidFill>
            </a:endParaRPr>
          </a:p>
        </p:txBody>
      </p:sp>
      <p:sp>
        <p:nvSpPr>
          <p:cNvPr id="3" name="Content Placeholder 2"/>
          <p:cNvSpPr>
            <a:spLocks noGrp="1"/>
          </p:cNvSpPr>
          <p:nvPr>
            <p:ph idx="1"/>
          </p:nvPr>
        </p:nvSpPr>
        <p:spPr>
          <a:xfrm>
            <a:off x="457200" y="1447800"/>
            <a:ext cx="8229600" cy="5257800"/>
          </a:xfrm>
        </p:spPr>
        <p:txBody>
          <a:bodyPr>
            <a:normAutofit/>
          </a:bodyPr>
          <a:lstStyle/>
          <a:p>
            <a:pPr marL="0" indent="0">
              <a:lnSpc>
                <a:spcPct val="120000"/>
              </a:lnSpc>
              <a:spcBef>
                <a:spcPts val="0"/>
              </a:spcBef>
              <a:buNone/>
            </a:pPr>
            <a:r>
              <a:rPr lang="en-US" sz="2200" b="1" i="1" dirty="0" smtClean="0"/>
              <a:t>1.  Encourage and Mainstream Adaptation Planning across the Federal Government </a:t>
            </a:r>
          </a:p>
          <a:p>
            <a:pPr marL="0" indent="0">
              <a:lnSpc>
                <a:spcPct val="120000"/>
              </a:lnSpc>
              <a:spcBef>
                <a:spcPts val="0"/>
              </a:spcBef>
              <a:buNone/>
            </a:pPr>
            <a:r>
              <a:rPr lang="en-US" sz="2200" b="1" i="1" dirty="0" smtClean="0"/>
              <a:t>2.  Improve Integration of Science into Decision Making</a:t>
            </a:r>
          </a:p>
          <a:p>
            <a:pPr marL="0" indent="0">
              <a:lnSpc>
                <a:spcPct val="120000"/>
              </a:lnSpc>
              <a:spcBef>
                <a:spcPts val="0"/>
              </a:spcBef>
              <a:buNone/>
            </a:pPr>
            <a:r>
              <a:rPr lang="en-US" sz="2200" b="1" i="1" dirty="0" smtClean="0"/>
              <a:t>3. Address Key Cross‐Cutting Issues - </a:t>
            </a:r>
            <a:r>
              <a:rPr lang="en-US" sz="2200" i="1" dirty="0" smtClean="0"/>
              <a:t>The Task Force focused on an</a:t>
            </a:r>
            <a:r>
              <a:rPr lang="en-US" sz="2200" dirty="0" smtClean="0"/>
              <a:t> </a:t>
            </a:r>
            <a:r>
              <a:rPr lang="en-US" sz="2200" i="1" dirty="0" smtClean="0"/>
              <a:t>initial set of cross‐cutting issues and recommends the following actions:</a:t>
            </a:r>
            <a:endParaRPr lang="en-US" sz="2200" dirty="0" smtClean="0"/>
          </a:p>
          <a:p>
            <a:pPr marL="0" indent="0">
              <a:lnSpc>
                <a:spcPct val="120000"/>
              </a:lnSpc>
              <a:spcBef>
                <a:spcPts val="0"/>
              </a:spcBef>
            </a:pPr>
            <a:r>
              <a:rPr lang="en-US" sz="1600" b="1" dirty="0" smtClean="0"/>
              <a:t>  Improve water resource management </a:t>
            </a:r>
            <a:r>
              <a:rPr lang="en-US" sz="1600" dirty="0" smtClean="0"/>
              <a:t>in a changing climate</a:t>
            </a:r>
          </a:p>
          <a:p>
            <a:pPr marL="0" indent="0">
              <a:lnSpc>
                <a:spcPct val="120000"/>
              </a:lnSpc>
              <a:spcBef>
                <a:spcPts val="0"/>
              </a:spcBef>
            </a:pPr>
            <a:r>
              <a:rPr lang="en-US" sz="1600" dirty="0" smtClean="0"/>
              <a:t>  Protect human health by addressing climate change in </a:t>
            </a:r>
            <a:r>
              <a:rPr lang="en-US" sz="1600" b="1" dirty="0" smtClean="0"/>
              <a:t>public health </a:t>
            </a:r>
            <a:r>
              <a:rPr lang="en-US" sz="1600" dirty="0" smtClean="0"/>
              <a:t>activities</a:t>
            </a:r>
          </a:p>
          <a:p>
            <a:pPr marL="0" indent="0">
              <a:lnSpc>
                <a:spcPct val="120000"/>
              </a:lnSpc>
              <a:spcBef>
                <a:spcPts val="0"/>
              </a:spcBef>
            </a:pPr>
            <a:r>
              <a:rPr lang="en-US" sz="1600" dirty="0" smtClean="0"/>
              <a:t>  Build resilience to climate change in </a:t>
            </a:r>
            <a:r>
              <a:rPr lang="en-US" sz="1600" b="1" dirty="0" smtClean="0"/>
              <a:t>communities</a:t>
            </a:r>
            <a:endParaRPr lang="en-US" sz="1600" dirty="0" smtClean="0"/>
          </a:p>
          <a:p>
            <a:pPr marL="0" indent="0">
              <a:lnSpc>
                <a:spcPct val="120000"/>
              </a:lnSpc>
              <a:spcBef>
                <a:spcPts val="0"/>
              </a:spcBef>
            </a:pPr>
            <a:r>
              <a:rPr lang="en-US" sz="1600" dirty="0" smtClean="0"/>
              <a:t>  Facilitate the incorporation of climate change risks into </a:t>
            </a:r>
            <a:r>
              <a:rPr lang="en-US" sz="1600" b="1" dirty="0" smtClean="0"/>
              <a:t>insurance </a:t>
            </a:r>
            <a:r>
              <a:rPr lang="en-US" sz="1600" dirty="0" smtClean="0"/>
              <a:t>mechanisms</a:t>
            </a:r>
          </a:p>
          <a:p>
            <a:pPr marL="0" indent="0">
              <a:lnSpc>
                <a:spcPct val="120000"/>
              </a:lnSpc>
              <a:spcBef>
                <a:spcPts val="0"/>
              </a:spcBef>
              <a:buNone/>
            </a:pPr>
            <a:r>
              <a:rPr lang="en-US" sz="2200" b="1" i="1" dirty="0" smtClean="0"/>
              <a:t>4. Enhance Efforts to Support International Adaptation</a:t>
            </a:r>
          </a:p>
          <a:p>
            <a:pPr marL="0" indent="0">
              <a:lnSpc>
                <a:spcPct val="120000"/>
              </a:lnSpc>
              <a:spcBef>
                <a:spcPts val="0"/>
              </a:spcBef>
              <a:buNone/>
            </a:pPr>
            <a:r>
              <a:rPr lang="en-US" sz="2200" b="1" i="1" dirty="0" smtClean="0"/>
              <a:t>5. Coordinate Capabilities of the Federal Government to Support Adaptation</a:t>
            </a:r>
            <a:endParaRPr lang="en-US" sz="2200" dirty="0" smtClean="0"/>
          </a:p>
          <a:p>
            <a:endParaRPr lang="en-US" sz="2200" dirty="0"/>
          </a:p>
        </p:txBody>
      </p:sp>
    </p:spTree>
    <p:extLst>
      <p:ext uri="{BB962C8B-B14F-4D97-AF65-F5344CB8AC3E}">
        <p14:creationId xmlns:p14="http://schemas.microsoft.com/office/powerpoint/2010/main" xmlns="" val="3501807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1143000"/>
          </a:xfrm>
        </p:spPr>
        <p:txBody>
          <a:bodyPr>
            <a:noAutofit/>
          </a:bodyPr>
          <a:lstStyle/>
          <a:p>
            <a:r>
              <a:rPr lang="en-US" sz="3200" b="1" i="1" dirty="0" smtClean="0">
                <a:solidFill>
                  <a:srgbClr val="002060"/>
                </a:solidFill>
              </a:rPr>
              <a:t>United States Building </a:t>
            </a:r>
            <a:r>
              <a:rPr lang="en-US" sz="3200" b="1" i="1" dirty="0">
                <a:solidFill>
                  <a:srgbClr val="002060"/>
                </a:solidFill>
              </a:rPr>
              <a:t>a More Resilient Nation</a:t>
            </a:r>
            <a:endParaRPr lang="en-US" sz="3200" dirty="0">
              <a:solidFill>
                <a:srgbClr val="002060"/>
              </a:solidFill>
            </a:endParaRPr>
          </a:p>
        </p:txBody>
      </p:sp>
      <p:sp>
        <p:nvSpPr>
          <p:cNvPr id="3" name="Content Placeholder 2"/>
          <p:cNvSpPr>
            <a:spLocks noGrp="1"/>
          </p:cNvSpPr>
          <p:nvPr>
            <p:ph idx="1"/>
          </p:nvPr>
        </p:nvSpPr>
        <p:spPr>
          <a:xfrm>
            <a:off x="457200" y="1676400"/>
            <a:ext cx="8229600" cy="4495800"/>
          </a:xfrm>
        </p:spPr>
        <p:txBody>
          <a:bodyPr>
            <a:noAutofit/>
          </a:bodyPr>
          <a:lstStyle/>
          <a:p>
            <a:r>
              <a:rPr lang="en-US" sz="2200" dirty="0" smtClean="0"/>
              <a:t>Agencies </a:t>
            </a:r>
            <a:r>
              <a:rPr lang="en-US" sz="2200" dirty="0"/>
              <a:t>will initiate a </a:t>
            </a:r>
            <a:r>
              <a:rPr lang="en-US" sz="2200" b="1" dirty="0" smtClean="0"/>
              <a:t>formal adaptation </a:t>
            </a:r>
            <a:r>
              <a:rPr lang="en-US" sz="2200" b="1" dirty="0"/>
              <a:t>planning process </a:t>
            </a:r>
            <a:r>
              <a:rPr lang="en-US" sz="2200" dirty="0"/>
              <a:t>with the support of the Office of the Federal Environmental </a:t>
            </a:r>
            <a:r>
              <a:rPr lang="en-US" sz="2200" dirty="0" smtClean="0"/>
              <a:t>Executive (OFEE</a:t>
            </a:r>
            <a:r>
              <a:rPr lang="en-US" sz="2200" dirty="0"/>
              <a:t>). </a:t>
            </a:r>
            <a:endParaRPr lang="en-US" sz="2200" dirty="0" smtClean="0"/>
          </a:p>
          <a:p>
            <a:r>
              <a:rPr lang="en-US" sz="2200" dirty="0" smtClean="0"/>
              <a:t>USGCRP </a:t>
            </a:r>
            <a:r>
              <a:rPr lang="en-US" sz="2200" dirty="0"/>
              <a:t>will continue efforts to </a:t>
            </a:r>
            <a:r>
              <a:rPr lang="en-US" sz="2200" b="1" dirty="0"/>
              <a:t>build a robust body of science and critical tools to </a:t>
            </a:r>
            <a:r>
              <a:rPr lang="en-US" sz="2200" b="1" dirty="0" smtClean="0"/>
              <a:t>support decision making</a:t>
            </a:r>
            <a:r>
              <a:rPr lang="en-US" sz="2200" dirty="0" smtClean="0"/>
              <a:t>.</a:t>
            </a:r>
          </a:p>
          <a:p>
            <a:r>
              <a:rPr lang="en-US" sz="2200" b="1" dirty="0" smtClean="0"/>
              <a:t>Interagency </a:t>
            </a:r>
            <a:r>
              <a:rPr lang="en-US" sz="2200" b="1" dirty="0"/>
              <a:t>workgroups will collaborate </a:t>
            </a:r>
            <a:r>
              <a:rPr lang="en-US" sz="2200" dirty="0"/>
              <a:t>to address cross-cutting issues and </a:t>
            </a:r>
            <a:r>
              <a:rPr lang="en-US" sz="2200" dirty="0" smtClean="0"/>
              <a:t>support international </a:t>
            </a:r>
            <a:r>
              <a:rPr lang="en-US" sz="2200" dirty="0"/>
              <a:t>adaptation objectives. </a:t>
            </a:r>
            <a:endParaRPr lang="en-US" sz="2200" dirty="0" smtClean="0"/>
          </a:p>
          <a:p>
            <a:r>
              <a:rPr lang="en-US" sz="2200" dirty="0" smtClean="0"/>
              <a:t>Agencies </a:t>
            </a:r>
            <a:r>
              <a:rPr lang="en-US" sz="2200" dirty="0"/>
              <a:t>will continue to develop and </a:t>
            </a:r>
            <a:r>
              <a:rPr lang="en-US" sz="2200" dirty="0" smtClean="0"/>
              <a:t>strengthen individual </a:t>
            </a:r>
            <a:r>
              <a:rPr lang="en-US" sz="2200" dirty="0"/>
              <a:t>and interagency adaptation </a:t>
            </a:r>
            <a:r>
              <a:rPr lang="en-US" sz="2200" dirty="0" smtClean="0"/>
              <a:t>initiatives (e.g., National </a:t>
            </a:r>
            <a:r>
              <a:rPr lang="en-US" sz="2200" dirty="0"/>
              <a:t>Climate </a:t>
            </a:r>
            <a:r>
              <a:rPr lang="en-US" sz="2200" dirty="0" smtClean="0"/>
              <a:t>Assessment) and </a:t>
            </a:r>
            <a:r>
              <a:rPr lang="en-US" sz="2200" b="1" dirty="0"/>
              <a:t>efforts </a:t>
            </a:r>
            <a:r>
              <a:rPr lang="en-US" sz="2200" b="1" dirty="0" smtClean="0"/>
              <a:t>to provide </a:t>
            </a:r>
            <a:r>
              <a:rPr lang="en-US" sz="2200" b="1" dirty="0"/>
              <a:t>climate services </a:t>
            </a:r>
            <a:r>
              <a:rPr lang="en-US" sz="2200" dirty="0"/>
              <a:t>(e.g., modeling, decision-support tools</a:t>
            </a:r>
            <a:r>
              <a:rPr lang="en-US" sz="2200" dirty="0" smtClean="0"/>
              <a:t>).</a:t>
            </a:r>
          </a:p>
        </p:txBody>
      </p:sp>
    </p:spTree>
    <p:extLst>
      <p:ext uri="{BB962C8B-B14F-4D97-AF65-F5344CB8AC3E}">
        <p14:creationId xmlns:p14="http://schemas.microsoft.com/office/powerpoint/2010/main" xmlns="" val="3791765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47" y="160734"/>
            <a:ext cx="8228707" cy="767953"/>
          </a:xfrm>
        </p:spPr>
        <p:txBody>
          <a:bodyPr>
            <a:normAutofit fontScale="90000"/>
          </a:bodyPr>
          <a:lstStyle/>
          <a:p>
            <a:r>
              <a:rPr lang="en-US" sz="3200" b="1" dirty="0" smtClean="0"/>
              <a:t>An example of US climate support programs </a:t>
            </a:r>
            <a:endParaRPr lang="en-US" sz="3200" b="1" dirty="0"/>
          </a:p>
        </p:txBody>
      </p:sp>
      <p:pic>
        <p:nvPicPr>
          <p:cNvPr id="21506" name="Picture 2"/>
          <p:cNvPicPr>
            <a:picLocks noChangeAspect="1" noChangeArrowheads="1"/>
          </p:cNvPicPr>
          <p:nvPr/>
        </p:nvPicPr>
        <p:blipFill>
          <a:blip r:embed="rId2" cstate="print"/>
          <a:srcRect/>
          <a:stretch>
            <a:fillRect/>
          </a:stretch>
        </p:blipFill>
        <p:spPr bwMode="auto">
          <a:xfrm>
            <a:off x="670844" y="1010638"/>
            <a:ext cx="7705204" cy="5793784"/>
          </a:xfrm>
          <a:prstGeom prst="rect">
            <a:avLst/>
          </a:prstGeom>
          <a:noFill/>
          <a:ln w="9525">
            <a:noFill/>
            <a:miter lim="800000"/>
            <a:headEnd/>
            <a:tailEnd/>
          </a:ln>
        </p:spPr>
      </p:pic>
    </p:spTree>
    <p:extLst>
      <p:ext uri="{BB962C8B-B14F-4D97-AF65-F5344CB8AC3E}">
        <p14:creationId xmlns:p14="http://schemas.microsoft.com/office/powerpoint/2010/main" xmlns="" val="20802140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cstate="print"/>
          <a:srcRect/>
          <a:stretch>
            <a:fillRect/>
          </a:stretch>
        </p:blipFill>
        <p:spPr bwMode="auto">
          <a:xfrm>
            <a:off x="0" y="17860"/>
            <a:ext cx="9161859" cy="6797725"/>
          </a:xfrm>
          <a:prstGeom prst="rect">
            <a:avLst/>
          </a:prstGeom>
          <a:noFill/>
          <a:ln w="12700">
            <a:noFill/>
            <a:miter lim="800000"/>
            <a:headEnd/>
            <a:tailEnd/>
          </a:ln>
        </p:spPr>
      </p:pic>
      <p:pic>
        <p:nvPicPr>
          <p:cNvPr id="40962" name="Picture 2"/>
          <p:cNvPicPr>
            <a:picLocks noChangeAspect="1" noChangeArrowheads="1"/>
          </p:cNvPicPr>
          <p:nvPr/>
        </p:nvPicPr>
        <p:blipFill>
          <a:blip r:embed="rId3" cstate="print"/>
          <a:srcRect/>
          <a:stretch>
            <a:fillRect/>
          </a:stretch>
        </p:blipFill>
        <p:spPr bwMode="auto">
          <a:xfrm>
            <a:off x="0" y="71438"/>
            <a:ext cx="9152930" cy="6745263"/>
          </a:xfrm>
          <a:prstGeom prst="rect">
            <a:avLst/>
          </a:prstGeom>
          <a:noFill/>
          <a:ln w="12700">
            <a:noFill/>
            <a:miter lim="800000"/>
            <a:headEnd/>
            <a:tailEnd/>
          </a:ln>
        </p:spPr>
      </p:pic>
      <p:pic>
        <p:nvPicPr>
          <p:cNvPr id="40963" name="Picture 3"/>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12700">
            <a:noFill/>
            <a:miter lim="800000"/>
            <a:headEnd/>
            <a:tailEnd/>
          </a:ln>
        </p:spPr>
      </p:pic>
      <p:pic>
        <p:nvPicPr>
          <p:cNvPr id="40964" name="Picture 4"/>
          <p:cNvPicPr>
            <a:picLocks noChangeAspect="1" noChangeArrowheads="1"/>
          </p:cNvPicPr>
          <p:nvPr/>
        </p:nvPicPr>
        <p:blipFill>
          <a:blip r:embed="rId5" cstate="print"/>
          <a:srcRect/>
          <a:stretch>
            <a:fillRect/>
          </a:stretch>
        </p:blipFill>
        <p:spPr bwMode="auto">
          <a:xfrm>
            <a:off x="0" y="71437"/>
            <a:ext cx="9161859" cy="6835676"/>
          </a:xfrm>
          <a:prstGeom prst="rect">
            <a:avLst/>
          </a:prstGeom>
          <a:noFill/>
          <a:ln w="12700">
            <a:noFill/>
            <a:miter lim="800000"/>
            <a:headEnd/>
            <a:tailEnd/>
          </a:ln>
        </p:spPr>
      </p:pic>
    </p:spTree>
    <p:extLst>
      <p:ext uri="{BB962C8B-B14F-4D97-AF65-F5344CB8AC3E}">
        <p14:creationId xmlns:p14="http://schemas.microsoft.com/office/powerpoint/2010/main" xmlns="" val="373291702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409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nodeType="clickEffect">
                                  <p:stCondLst>
                                    <p:cond delay="0"/>
                                  </p:stCondLst>
                                  <p:childTnLst>
                                    <p:set>
                                      <p:cBhvr>
                                        <p:cTn id="10" dur="1" fill="hold">
                                          <p:stCondLst>
                                            <p:cond delay="499"/>
                                          </p:stCondLst>
                                        </p:cTn>
                                        <p:tgtEl>
                                          <p:spTgt spid="409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nodeType="clickEffect">
                                  <p:stCondLst>
                                    <p:cond delay="0"/>
                                  </p:stCondLst>
                                  <p:childTnLst>
                                    <p:set>
                                      <p:cBhvr>
                                        <p:cTn id="14" dur="1" fill="hold">
                                          <p:stCondLst>
                                            <p:cond delay="499"/>
                                          </p:stCondLst>
                                        </p:cTn>
                                        <p:tgtEl>
                                          <p:spTgt spid="40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6" descr="Picture 8.png"/>
          <p:cNvPicPr>
            <a:picLocks noChangeAspect="1"/>
          </p:cNvPicPr>
          <p:nvPr/>
        </p:nvPicPr>
        <p:blipFill>
          <a:blip r:embed="rId2" cstate="print"/>
          <a:srcRect/>
          <a:stretch>
            <a:fillRect/>
          </a:stretch>
        </p:blipFill>
        <p:spPr bwMode="auto">
          <a:xfrm>
            <a:off x="158503" y="53578"/>
            <a:ext cx="8860482" cy="6760890"/>
          </a:xfrm>
          <a:prstGeom prst="rect">
            <a:avLst/>
          </a:prstGeom>
          <a:noFill/>
          <a:ln w="9525">
            <a:noFill/>
            <a:miter lim="800000"/>
            <a:headEnd/>
            <a:tailEnd/>
          </a:ln>
        </p:spPr>
      </p:pic>
      <p:pic>
        <p:nvPicPr>
          <p:cNvPr id="8" name="Picture 7" descr="Picture 13.png"/>
          <p:cNvPicPr>
            <a:picLocks noChangeAspect="1"/>
          </p:cNvPicPr>
          <p:nvPr/>
        </p:nvPicPr>
        <p:blipFill>
          <a:blip r:embed="rId3" cstate="print"/>
          <a:srcRect/>
          <a:stretch>
            <a:fillRect/>
          </a:stretch>
        </p:blipFill>
        <p:spPr bwMode="auto">
          <a:xfrm>
            <a:off x="71437" y="53578"/>
            <a:ext cx="8947547" cy="6804422"/>
          </a:xfrm>
          <a:prstGeom prst="rect">
            <a:avLst/>
          </a:prstGeom>
          <a:noFill/>
          <a:ln w="9525">
            <a:noFill/>
            <a:miter lim="800000"/>
            <a:headEnd/>
            <a:tailEnd/>
          </a:ln>
        </p:spPr>
      </p:pic>
      <p:sp>
        <p:nvSpPr>
          <p:cNvPr id="9" name="Title 1"/>
          <p:cNvSpPr>
            <a:spLocks noGrp="1"/>
          </p:cNvSpPr>
          <p:nvPr>
            <p:ph type="title"/>
          </p:nvPr>
        </p:nvSpPr>
        <p:spPr>
          <a:xfrm>
            <a:off x="3821907" y="863947"/>
            <a:ext cx="2614166" cy="850553"/>
          </a:xfrm>
          <a:solidFill>
            <a:srgbClr val="4BACC6"/>
          </a:solidFill>
          <a:ln w="38100" cap="flat">
            <a:solidFill>
              <a:schemeClr val="bg1"/>
            </a:solidFill>
          </a:ln>
          <a:effectLst>
            <a:outerShdw dist="20000" dir="5400000" rotWithShape="0">
              <a:srgbClr val="000000">
                <a:alpha val="37999"/>
              </a:srgbClr>
            </a:outerShdw>
          </a:effectLst>
        </p:spPr>
        <p:txBody>
          <a:bodyPr lIns="64291" tIns="32146" rIns="64291" bIns="32146">
            <a:normAutofit fontScale="90000"/>
          </a:bodyPr>
          <a:lstStyle/>
          <a:p>
            <a:pPr defTabSz="457177">
              <a:defRPr/>
            </a:pPr>
            <a:r>
              <a:rPr lang="fr-FR" sz="2000" b="1" dirty="0" smtClean="0">
                <a:solidFill>
                  <a:schemeClr val="lt1"/>
                </a:solidFill>
                <a:latin typeface="+mn-lt"/>
                <a:ea typeface="+mn-ea"/>
                <a:cs typeface="+mn-cs"/>
              </a:rPr>
              <a:t>Mais - Optimisation de la date de plantation</a:t>
            </a:r>
            <a:endParaRPr lang="fr-FR" sz="2000" b="1" dirty="0">
              <a:solidFill>
                <a:schemeClr val="lt1"/>
              </a:solidFill>
              <a:latin typeface="+mn-lt"/>
              <a:ea typeface="+mn-ea"/>
              <a:cs typeface="+mn-cs"/>
            </a:endParaRPr>
          </a:p>
        </p:txBody>
      </p:sp>
      <p:sp>
        <p:nvSpPr>
          <p:cNvPr id="4" name="Rounded Rectangle 3"/>
          <p:cNvSpPr>
            <a:spLocks noChangeArrowheads="1"/>
          </p:cNvSpPr>
          <p:nvPr/>
        </p:nvSpPr>
        <p:spPr bwMode="auto">
          <a:xfrm>
            <a:off x="285750" y="4500562"/>
            <a:ext cx="2143125" cy="1178719"/>
          </a:xfrm>
          <a:prstGeom prst="roundRect">
            <a:avLst>
              <a:gd name="adj" fmla="val 16667"/>
            </a:avLst>
          </a:prstGeom>
          <a:noFill/>
          <a:ln w="38100">
            <a:solidFill>
              <a:srgbClr val="FF0000"/>
            </a:solidFill>
            <a:round/>
            <a:headEnd/>
            <a:tailEnd/>
          </a:ln>
          <a:effectLst>
            <a:outerShdw dist="23000" dir="5400000" rotWithShape="0">
              <a:srgbClr val="808080">
                <a:alpha val="34999"/>
              </a:srgbClr>
            </a:outerShdw>
          </a:effectLst>
        </p:spPr>
        <p:txBody>
          <a:bodyPr lIns="64291" tIns="32146" rIns="64291" bIns="32146" anchor="ctr"/>
          <a:lstStyle/>
          <a:p>
            <a:pPr algn="ctr">
              <a:defRPr/>
            </a:pPr>
            <a:endParaRPr lang="en-US">
              <a:solidFill>
                <a:schemeClr val="lt1"/>
              </a:solidFill>
              <a:effectLst>
                <a:outerShdw blurRad="38100" dist="38100" dir="2700000" algn="tl">
                  <a:srgbClr val="000000">
                    <a:alpha val="43137"/>
                  </a:srgbClr>
                </a:outerShdw>
              </a:effectLst>
              <a:latin typeface="+mn-lt"/>
              <a:ea typeface="+mn-ea"/>
              <a:sym typeface="Helvetica Neue Light"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p:cNvPicPr>
            <a:picLocks noChangeAspect="1" noChangeArrowheads="1"/>
          </p:cNvPicPr>
          <p:nvPr/>
        </p:nvPicPr>
        <p:blipFill>
          <a:blip r:embed="rId2" cstate="print"/>
          <a:srcRect/>
          <a:stretch>
            <a:fillRect/>
          </a:stretch>
        </p:blipFill>
        <p:spPr bwMode="auto">
          <a:xfrm>
            <a:off x="228600" y="228600"/>
            <a:ext cx="7848600" cy="59000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noChangeArrowheads="1"/>
          </p:cNvPicPr>
          <p:nvPr/>
        </p:nvPicPr>
        <p:blipFill>
          <a:blip r:embed="rId2" cstate="print"/>
          <a:srcRect/>
          <a:stretch>
            <a:fillRect/>
          </a:stretch>
        </p:blipFill>
        <p:spPr bwMode="auto">
          <a:xfrm>
            <a:off x="304800" y="228600"/>
            <a:ext cx="8382000" cy="629012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304800" y="304800"/>
            <a:ext cx="7776072" cy="58674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pPr algn="l">
              <a:defRPr/>
            </a:pPr>
            <a:r>
              <a:rPr lang="en-US" sz="3100" b="1" dirty="0">
                <a:solidFill>
                  <a:srgbClr val="002060"/>
                </a:solidFill>
                <a:latin typeface="Cambria" pitchFamily="18" charset="0"/>
              </a:rPr>
              <a:t>Climate </a:t>
            </a:r>
            <a:r>
              <a:rPr lang="en-US" sz="3100" b="1" dirty="0" smtClean="0">
                <a:solidFill>
                  <a:srgbClr val="002060"/>
                </a:solidFill>
                <a:latin typeface="Cambria" pitchFamily="18" charset="0"/>
              </a:rPr>
              <a:t>Change means declining yields </a:t>
            </a:r>
            <a:r>
              <a:rPr lang="en-US" sz="3100" b="1" dirty="0">
                <a:solidFill>
                  <a:srgbClr val="002060"/>
                </a:solidFill>
                <a:latin typeface="Cambria" pitchFamily="18" charset="0"/>
              </a:rPr>
              <a:t>in </a:t>
            </a:r>
            <a:r>
              <a:rPr lang="en-US" sz="3100" b="1" dirty="0" smtClean="0">
                <a:solidFill>
                  <a:srgbClr val="002060"/>
                </a:solidFill>
                <a:latin typeface="Cambria" pitchFamily="18" charset="0"/>
              </a:rPr>
              <a:t>most </a:t>
            </a:r>
            <a:r>
              <a:rPr lang="en-US" sz="3100" b="1" dirty="0">
                <a:solidFill>
                  <a:srgbClr val="002060"/>
                </a:solidFill>
                <a:latin typeface="Cambria" pitchFamily="18" charset="0"/>
              </a:rPr>
              <a:t>of </a:t>
            </a:r>
            <a:r>
              <a:rPr lang="en-US" sz="3100" b="1" dirty="0" smtClean="0">
                <a:solidFill>
                  <a:srgbClr val="002060"/>
                </a:solidFill>
                <a:latin typeface="Cambria" pitchFamily="18" charset="0"/>
              </a:rPr>
              <a:t>the world</a:t>
            </a:r>
            <a:r>
              <a:rPr lang="en-US" sz="3100" b="1" dirty="0">
                <a:solidFill>
                  <a:srgbClr val="002060"/>
                </a:solidFill>
                <a:latin typeface="Cambria" pitchFamily="18" charset="0"/>
              </a:rPr>
              <a:t>, </a:t>
            </a:r>
            <a:r>
              <a:rPr lang="en-US" sz="3100" b="1" dirty="0" smtClean="0">
                <a:solidFill>
                  <a:srgbClr val="002060"/>
                </a:solidFill>
                <a:latin typeface="Cambria" pitchFamily="18" charset="0"/>
              </a:rPr>
              <a:t>especially the developing world </a:t>
            </a:r>
            <a:endParaRPr lang="en-US" sz="3100" b="1" dirty="0">
              <a:solidFill>
                <a:srgbClr val="002060"/>
              </a:solidFill>
              <a:latin typeface="Cambria" pitchFamily="18" charset="0"/>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1198524" y="1600200"/>
            <a:ext cx="6746951" cy="4525963"/>
          </a:xfrm>
          <a:prstGeom prst="rect">
            <a:avLst/>
          </a:prstGeom>
          <a:noFill/>
          <a:ln w="9525">
            <a:noFill/>
            <a:miter lim="800000"/>
            <a:headEnd/>
            <a:tailEnd/>
          </a:ln>
        </p:spPr>
      </p:pic>
    </p:spTree>
    <p:extLst>
      <p:ext uri="{BB962C8B-B14F-4D97-AF65-F5344CB8AC3E}">
        <p14:creationId xmlns:p14="http://schemas.microsoft.com/office/powerpoint/2010/main" xmlns="" val="51731914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FAO Livelihoods, Early Assessment and Protection (LEAP)</a:t>
            </a:r>
            <a:endParaRPr lang="en-US" b="1" dirty="0"/>
          </a:p>
        </p:txBody>
      </p:sp>
      <p:pic>
        <p:nvPicPr>
          <p:cNvPr id="1028" name="Picture 4"/>
          <p:cNvPicPr>
            <a:picLocks noGrp="1" noChangeAspect="1" noChangeArrowheads="1"/>
          </p:cNvPicPr>
          <p:nvPr>
            <p:ph sz="quarter" idx="1"/>
          </p:nvPr>
        </p:nvPicPr>
        <p:blipFill>
          <a:blip r:embed="rId2" cstate="print"/>
          <a:stretch>
            <a:fillRect/>
          </a:stretch>
        </p:blipFill>
        <p:spPr bwMode="auto">
          <a:xfrm>
            <a:off x="6096000" y="2133600"/>
            <a:ext cx="1990725" cy="3648075"/>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914400" y="3505200"/>
            <a:ext cx="4971586" cy="3138488"/>
          </a:xfrm>
          <a:prstGeom prst="rect">
            <a:avLst/>
          </a:prstGeom>
          <a:noFill/>
          <a:ln w="9525">
            <a:noFill/>
            <a:miter lim="800000"/>
            <a:headEnd/>
            <a:tailEnd/>
          </a:ln>
        </p:spPr>
      </p:pic>
      <p:pic>
        <p:nvPicPr>
          <p:cNvPr id="8" name="Picture 7" descr="DSCN1505"/>
          <p:cNvPicPr/>
          <p:nvPr/>
        </p:nvPicPr>
        <p:blipFill>
          <a:blip r:embed="rId4" cstate="print"/>
          <a:srcRect/>
          <a:stretch>
            <a:fillRect/>
          </a:stretch>
        </p:blipFill>
        <p:spPr bwMode="auto">
          <a:xfrm>
            <a:off x="1295400" y="1600200"/>
            <a:ext cx="1422400" cy="1892300"/>
          </a:xfrm>
          <a:prstGeom prst="rect">
            <a:avLst/>
          </a:prstGeom>
          <a:noFill/>
          <a:ln w="9525">
            <a:noFill/>
            <a:miter lim="800000"/>
            <a:headEnd/>
            <a:tailEnd/>
          </a:ln>
        </p:spPr>
      </p:pic>
      <p:sp>
        <p:nvSpPr>
          <p:cNvPr id="9" name="TextBox 8"/>
          <p:cNvSpPr txBox="1"/>
          <p:nvPr/>
        </p:nvSpPr>
        <p:spPr>
          <a:xfrm>
            <a:off x="2895600" y="1828800"/>
            <a:ext cx="2895600" cy="1477328"/>
          </a:xfrm>
          <a:prstGeom prst="rect">
            <a:avLst/>
          </a:prstGeom>
          <a:noFill/>
        </p:spPr>
        <p:txBody>
          <a:bodyPr wrap="square" rtlCol="0">
            <a:spAutoFit/>
          </a:bodyPr>
          <a:lstStyle/>
          <a:p>
            <a:r>
              <a:rPr lang="en-US" b="1" dirty="0" smtClean="0"/>
              <a:t>Government of Ethiopia installed 20 automated weather stations, additional 30 in 2011.</a:t>
            </a:r>
            <a:endParaRPr lang="en-US"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1143000"/>
          </a:xfrm>
        </p:spPr>
        <p:txBody>
          <a:bodyPr>
            <a:normAutofit fontScale="90000"/>
          </a:bodyPr>
          <a:lstStyle/>
          <a:p>
            <a:r>
              <a:rPr lang="en-US" altLang="zh-CN" sz="2800" b="1" dirty="0" smtClean="0">
                <a:solidFill>
                  <a:srgbClr val="080808"/>
                </a:solidFill>
                <a:cs typeface="Arial" charset="0"/>
              </a:rPr>
              <a:t>China example - Agriculture services were delivered through SMS, fax, website</a:t>
            </a:r>
            <a:endParaRPr lang="en-US" sz="2800" b="1" dirty="0"/>
          </a:p>
        </p:txBody>
      </p:sp>
      <p:pic>
        <p:nvPicPr>
          <p:cNvPr id="4098" name="Picture 2"/>
          <p:cNvPicPr>
            <a:picLocks noChangeAspect="1" noChangeArrowheads="1"/>
          </p:cNvPicPr>
          <p:nvPr/>
        </p:nvPicPr>
        <p:blipFill>
          <a:blip r:embed="rId2" cstate="print"/>
          <a:srcRect/>
          <a:stretch>
            <a:fillRect/>
          </a:stretch>
        </p:blipFill>
        <p:spPr bwMode="auto">
          <a:xfrm>
            <a:off x="381000" y="1371601"/>
            <a:ext cx="7700504"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A farmer’s voice</a:t>
            </a:r>
            <a:endParaRPr lang="en-US" sz="4400" b="1" dirty="0"/>
          </a:p>
        </p:txBody>
      </p:sp>
      <p:pic>
        <p:nvPicPr>
          <p:cNvPr id="6146" name="Picture 2"/>
          <p:cNvPicPr>
            <a:picLocks noChangeAspect="1" noChangeArrowheads="1"/>
          </p:cNvPicPr>
          <p:nvPr/>
        </p:nvPicPr>
        <p:blipFill>
          <a:blip r:embed="rId2" cstate="print"/>
          <a:srcRect/>
          <a:stretch>
            <a:fillRect/>
          </a:stretch>
        </p:blipFill>
        <p:spPr bwMode="auto">
          <a:xfrm>
            <a:off x="152400" y="1524000"/>
            <a:ext cx="7924800" cy="5142836"/>
          </a:xfrm>
          <a:prstGeom prst="rect">
            <a:avLst/>
          </a:prstGeom>
          <a:noFill/>
          <a:ln w="9525">
            <a:noFill/>
            <a:miter lim="800000"/>
            <a:headEnd/>
            <a:tailEnd/>
          </a:ln>
        </p:spPr>
      </p:pic>
      <p:pic>
        <p:nvPicPr>
          <p:cNvPr id="4" name="图片 7" descr="P8210164.JPG"/>
          <p:cNvPicPr>
            <a:picLocks noChangeAspect="1"/>
          </p:cNvPicPr>
          <p:nvPr/>
        </p:nvPicPr>
        <p:blipFill>
          <a:blip r:embed="rId3" cstate="print">
            <a:lum bright="12000" contrast="12000"/>
          </a:blip>
          <a:srcRect/>
          <a:stretch>
            <a:fillRect/>
          </a:stretch>
        </p:blipFill>
        <p:spPr bwMode="auto">
          <a:xfrm>
            <a:off x="685800" y="4191000"/>
            <a:ext cx="1981200" cy="1904767"/>
          </a:xfrm>
          <a:prstGeom prst="rect">
            <a:avLst/>
          </a:prstGeom>
          <a:noFill/>
          <a:ln w="28575">
            <a:solidFill>
              <a:srgbClr val="3366FF"/>
            </a:solidFill>
            <a:miter lim="800000"/>
            <a:headEnd/>
            <a:tailEnd/>
          </a:ln>
          <a:effectLst>
            <a:outerShdw dist="50800" dir="7739976" algn="tl" rotWithShape="0">
              <a:srgbClr val="808080"/>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ttandGirls.jpg"/>
          <p:cNvPicPr>
            <a:picLocks noChangeAspect="1"/>
          </p:cNvPicPr>
          <p:nvPr/>
        </p:nvPicPr>
        <p:blipFill>
          <a:blip r:embed="rId2" cstate="print">
            <a:lum/>
          </a:blip>
          <a:srcRect/>
          <a:stretch>
            <a:fillRect/>
          </a:stretch>
        </p:blipFill>
        <p:spPr bwMode="auto">
          <a:xfrm>
            <a:off x="4572000" y="0"/>
            <a:ext cx="4572000" cy="4067908"/>
          </a:xfrm>
          <a:prstGeom prst="rect">
            <a:avLst/>
          </a:prstGeom>
          <a:noFill/>
          <a:ln w="9525">
            <a:noFill/>
            <a:miter lim="800000"/>
            <a:headEnd/>
            <a:tailEnd/>
          </a:ln>
        </p:spPr>
      </p:pic>
      <p:pic>
        <p:nvPicPr>
          <p:cNvPr id="4" name="Picture 6"/>
          <p:cNvPicPr>
            <a:picLocks noChangeAspect="1" noChangeArrowheads="1"/>
          </p:cNvPicPr>
          <p:nvPr/>
        </p:nvPicPr>
        <p:blipFill>
          <a:blip r:embed="rId3" cstate="print">
            <a:lum/>
          </a:blip>
          <a:srcRect/>
          <a:stretch>
            <a:fillRect/>
          </a:stretch>
        </p:blipFill>
        <p:spPr bwMode="auto">
          <a:xfrm>
            <a:off x="4572000" y="3429000"/>
            <a:ext cx="4572000" cy="3429000"/>
          </a:xfrm>
          <a:prstGeom prst="rect">
            <a:avLst/>
          </a:prstGeom>
          <a:noFill/>
          <a:ln w="9525">
            <a:noFill/>
            <a:miter lim="800000"/>
            <a:headEnd/>
            <a:tailEnd/>
          </a:ln>
        </p:spPr>
      </p:pic>
      <p:sp>
        <p:nvSpPr>
          <p:cNvPr id="2" name="Title 1"/>
          <p:cNvSpPr>
            <a:spLocks noGrp="1"/>
          </p:cNvSpPr>
          <p:nvPr>
            <p:ph type="title"/>
          </p:nvPr>
        </p:nvSpPr>
        <p:spPr>
          <a:xfrm>
            <a:off x="152400" y="152400"/>
            <a:ext cx="4419600" cy="1447800"/>
          </a:xfrm>
        </p:spPr>
        <p:txBody>
          <a:bodyPr>
            <a:noAutofit/>
          </a:bodyPr>
          <a:lstStyle/>
          <a:p>
            <a:pPr algn="l"/>
            <a:r>
              <a:rPr lang="en-US" sz="2800" b="1" dirty="0" smtClean="0">
                <a:solidFill>
                  <a:srgbClr val="002060"/>
                </a:solidFill>
                <a:latin typeface="Cambria" pitchFamily="18" charset="0"/>
              </a:rPr>
              <a:t>Some key areas for policy, supporting measures and research</a:t>
            </a:r>
            <a:endParaRPr lang="en-US" sz="2800" b="1" dirty="0">
              <a:solidFill>
                <a:srgbClr val="002060"/>
              </a:solidFill>
              <a:latin typeface="Cambria" pitchFamily="18" charset="0"/>
            </a:endParaRPr>
          </a:p>
        </p:txBody>
      </p:sp>
      <p:sp>
        <p:nvSpPr>
          <p:cNvPr id="3" name="Content Placeholder 2"/>
          <p:cNvSpPr>
            <a:spLocks noGrp="1"/>
          </p:cNvSpPr>
          <p:nvPr>
            <p:ph idx="1"/>
          </p:nvPr>
        </p:nvSpPr>
        <p:spPr>
          <a:xfrm>
            <a:off x="0" y="1828800"/>
            <a:ext cx="4572000" cy="5029200"/>
          </a:xfrm>
        </p:spPr>
        <p:txBody>
          <a:bodyPr>
            <a:normAutofit fontScale="40000" lnSpcReduction="20000"/>
          </a:bodyPr>
          <a:lstStyle/>
          <a:p>
            <a:pPr>
              <a:lnSpc>
                <a:spcPct val="110000"/>
              </a:lnSpc>
            </a:pPr>
            <a:r>
              <a:rPr lang="en-US" sz="3400" dirty="0" smtClean="0"/>
              <a:t>Agriculture water management;  </a:t>
            </a:r>
            <a:r>
              <a:rPr lang="en-US" sz="2300" dirty="0" smtClean="0"/>
              <a:t>sustainable rice intensification systems</a:t>
            </a:r>
          </a:p>
          <a:p>
            <a:pPr>
              <a:lnSpc>
                <a:spcPct val="110000"/>
              </a:lnSpc>
            </a:pPr>
            <a:endParaRPr lang="en-US" sz="600" dirty="0" smtClean="0"/>
          </a:p>
          <a:p>
            <a:pPr>
              <a:lnSpc>
                <a:spcPct val="110000"/>
              </a:lnSpc>
            </a:pPr>
            <a:r>
              <a:rPr lang="en-US" sz="3400" dirty="0" smtClean="0"/>
              <a:t>“Greening” the green revolution </a:t>
            </a:r>
            <a:r>
              <a:rPr lang="en-US" sz="2300" dirty="0" smtClean="0"/>
              <a:t>integrated soil fertility management and minimum tillage</a:t>
            </a:r>
          </a:p>
          <a:p>
            <a:pPr>
              <a:lnSpc>
                <a:spcPct val="110000"/>
              </a:lnSpc>
            </a:pPr>
            <a:endParaRPr lang="en-US" sz="600" dirty="0" smtClean="0"/>
          </a:p>
          <a:p>
            <a:pPr>
              <a:lnSpc>
                <a:spcPct val="110000"/>
              </a:lnSpc>
            </a:pPr>
            <a:r>
              <a:rPr lang="en-US" sz="3400" dirty="0" smtClean="0"/>
              <a:t>Managing intensive livestock systems; </a:t>
            </a:r>
            <a:r>
              <a:rPr lang="en-US" sz="2100" dirty="0" smtClean="0"/>
              <a:t>in US in  2007 1 billion kg of milk required 21% of animals, 23% of feed, 35% of water and 10% of land compared to 1944</a:t>
            </a:r>
          </a:p>
          <a:p>
            <a:pPr>
              <a:lnSpc>
                <a:spcPct val="110000"/>
              </a:lnSpc>
            </a:pPr>
            <a:endParaRPr lang="en-US" sz="600" dirty="0" smtClean="0"/>
          </a:p>
          <a:p>
            <a:pPr>
              <a:lnSpc>
                <a:spcPct val="110000"/>
              </a:lnSpc>
            </a:pPr>
            <a:r>
              <a:rPr lang="en-US" sz="3400" dirty="0" smtClean="0"/>
              <a:t>Forest landscape restoration; </a:t>
            </a:r>
            <a:r>
              <a:rPr lang="en-US" sz="2300" dirty="0" smtClean="0"/>
              <a:t>India to increase forested area from 25% to 34%</a:t>
            </a:r>
          </a:p>
          <a:p>
            <a:pPr>
              <a:lnSpc>
                <a:spcPct val="110000"/>
              </a:lnSpc>
            </a:pPr>
            <a:endParaRPr lang="en-US" sz="600" dirty="0" smtClean="0"/>
          </a:p>
          <a:p>
            <a:pPr>
              <a:lnSpc>
                <a:spcPct val="110000"/>
              </a:lnSpc>
            </a:pPr>
            <a:r>
              <a:rPr lang="en-US" sz="3400" dirty="0" smtClean="0"/>
              <a:t>Reversing degradation in less favored areas; </a:t>
            </a:r>
            <a:r>
              <a:rPr lang="en-US" sz="2300" dirty="0" smtClean="0"/>
              <a:t>greening the Sahel</a:t>
            </a:r>
          </a:p>
          <a:p>
            <a:pPr>
              <a:lnSpc>
                <a:spcPct val="110000"/>
              </a:lnSpc>
            </a:pPr>
            <a:endParaRPr lang="en-US" sz="600" dirty="0" smtClean="0"/>
          </a:p>
          <a:p>
            <a:pPr>
              <a:lnSpc>
                <a:spcPct val="110000"/>
              </a:lnSpc>
            </a:pPr>
            <a:r>
              <a:rPr lang="en-US" sz="3400" dirty="0" smtClean="0"/>
              <a:t>Scaling up agroforestry and integrated watershed management; </a:t>
            </a:r>
            <a:r>
              <a:rPr lang="en-US" sz="2300" dirty="0" smtClean="0"/>
              <a:t>(Loess plateau) </a:t>
            </a:r>
            <a:r>
              <a:rPr lang="en-US" sz="3400" dirty="0" smtClean="0"/>
              <a:t>and </a:t>
            </a:r>
          </a:p>
          <a:p>
            <a:pPr>
              <a:lnSpc>
                <a:spcPct val="110000"/>
              </a:lnSpc>
            </a:pPr>
            <a:endParaRPr lang="en-US" sz="600" dirty="0" smtClean="0"/>
          </a:p>
          <a:p>
            <a:pPr>
              <a:lnSpc>
                <a:spcPct val="110000"/>
              </a:lnSpc>
            </a:pPr>
            <a:r>
              <a:rPr lang="en-US" sz="3400" dirty="0" smtClean="0"/>
              <a:t>Payments for environmental services. </a:t>
            </a:r>
            <a:r>
              <a:rPr lang="en-US" sz="2300" dirty="0" smtClean="0"/>
              <a:t>Costa Rica, REDD  </a:t>
            </a:r>
          </a:p>
          <a:p>
            <a:pPr>
              <a:lnSpc>
                <a:spcPct val="110000"/>
              </a:lnSpc>
            </a:pPr>
            <a:r>
              <a:rPr lang="en-US" sz="3400" dirty="0" smtClean="0"/>
              <a:t>Providing relevant weather &amp; climate services to farmers</a:t>
            </a:r>
          </a:p>
          <a:p>
            <a:pPr>
              <a:lnSpc>
                <a:spcPct val="110000"/>
              </a:lnSpc>
            </a:pPr>
            <a:r>
              <a:rPr lang="en-US" sz="3400" dirty="0" smtClean="0"/>
              <a:t>Policies and regulations matter:  but technology  helps and political economy,  food security, food safety  and low prices are key</a:t>
            </a:r>
          </a:p>
          <a:p>
            <a:endParaRPr lang="en-US" dirty="0"/>
          </a:p>
        </p:txBody>
      </p:sp>
    </p:spTree>
    <p:extLst>
      <p:ext uri="{BB962C8B-B14F-4D97-AF65-F5344CB8AC3E}">
        <p14:creationId xmlns:p14="http://schemas.microsoft.com/office/powerpoint/2010/main" xmlns="" val="91081860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Climate smart agriculture</a:t>
            </a:r>
            <a:endParaRPr lang="en-US" sz="3600" dirty="0"/>
          </a:p>
        </p:txBody>
      </p:sp>
      <p:sp>
        <p:nvSpPr>
          <p:cNvPr id="3" name="Content Placeholder 2"/>
          <p:cNvSpPr>
            <a:spLocks noGrp="1"/>
          </p:cNvSpPr>
          <p:nvPr>
            <p:ph sz="quarter" idx="1"/>
          </p:nvPr>
        </p:nvSpPr>
        <p:spPr/>
        <p:txBody>
          <a:bodyPr/>
          <a:lstStyle/>
          <a:p>
            <a:pPr marL="0" indent="0">
              <a:buNone/>
            </a:pPr>
            <a:endParaRPr lang="en-US" u="sng" dirty="0" smtClean="0">
              <a:hlinkClick r:id="rId2"/>
            </a:endParaRPr>
          </a:p>
          <a:p>
            <a:pPr marL="0" indent="0">
              <a:buNone/>
            </a:pPr>
            <a:endParaRPr lang="en-US" u="sng" dirty="0">
              <a:hlinkClick r:id="rId2"/>
            </a:endParaRPr>
          </a:p>
          <a:p>
            <a:pPr marL="0" indent="0">
              <a:buNone/>
            </a:pPr>
            <a:endParaRPr lang="en-US" u="sng" dirty="0" smtClean="0">
              <a:hlinkClick r:id="rId2"/>
            </a:endParaRPr>
          </a:p>
          <a:p>
            <a:pPr marL="0" indent="0">
              <a:buNone/>
            </a:pPr>
            <a:r>
              <a:rPr lang="en-US" u="sng" dirty="0" smtClean="0">
                <a:hlinkClick r:id="rId2"/>
              </a:rPr>
              <a:t>http</a:t>
            </a:r>
            <a:r>
              <a:rPr lang="en-US" u="sng" dirty="0">
                <a:hlinkClick r:id="rId2"/>
              </a:rPr>
              <a:t>://www.youtube.com/watch?v=rs-pA1Ee02U</a:t>
            </a:r>
            <a:endParaRPr lang="en-US" u="sng" dirty="0"/>
          </a:p>
          <a:p>
            <a:pPr marL="0" indent="0">
              <a:buNone/>
            </a:pPr>
            <a:endParaRPr lang="en-US" dirty="0"/>
          </a:p>
          <a:p>
            <a:endParaRPr lang="en-US" dirty="0"/>
          </a:p>
        </p:txBody>
      </p:sp>
    </p:spTree>
    <p:extLst>
      <p:ext uri="{BB962C8B-B14F-4D97-AF65-F5344CB8AC3E}">
        <p14:creationId xmlns:p14="http://schemas.microsoft.com/office/powerpoint/2010/main" xmlns="" val="30490933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19200"/>
            <a:ext cx="7315200" cy="1143000"/>
          </a:xfrm>
        </p:spPr>
        <p:txBody>
          <a:bodyPr/>
          <a:lstStyle/>
          <a:p>
            <a:pPr algn="ctr">
              <a:defRPr/>
            </a:pPr>
            <a:r>
              <a:rPr lang="en-US" sz="3300" b="1" dirty="0" smtClean="0">
                <a:latin typeface="Cambria" pitchFamily="18" charset="0"/>
              </a:rPr>
              <a:t>Questions &amp; Comments….</a:t>
            </a:r>
            <a:endParaRPr lang="en-US" sz="3300" b="1" dirty="0">
              <a:latin typeface="Cambria" pitchFamily="18" charset="0"/>
            </a:endParaRPr>
          </a:p>
        </p:txBody>
      </p:sp>
      <p:pic>
        <p:nvPicPr>
          <p:cNvPr id="54275" name="Picture 6" descr="2073347505_485b4e9a1c.jpeg"/>
          <p:cNvPicPr>
            <a:picLocks noChangeAspect="1"/>
          </p:cNvPicPr>
          <p:nvPr/>
        </p:nvPicPr>
        <p:blipFill>
          <a:blip r:embed="rId3" cstate="print"/>
          <a:srcRect/>
          <a:stretch>
            <a:fillRect/>
          </a:stretch>
        </p:blipFill>
        <p:spPr bwMode="auto">
          <a:xfrm>
            <a:off x="228600" y="2514600"/>
            <a:ext cx="3010196" cy="1981200"/>
          </a:xfrm>
          <a:prstGeom prst="rect">
            <a:avLst/>
          </a:prstGeom>
          <a:noFill/>
          <a:ln w="12700">
            <a:solidFill>
              <a:schemeClr val="tx1"/>
            </a:solidFill>
            <a:miter lim="800000"/>
            <a:headEnd/>
            <a:tailEnd/>
          </a:ln>
        </p:spPr>
      </p:pic>
      <p:pic>
        <p:nvPicPr>
          <p:cNvPr id="54277" name="Picture 9" descr="1116869783_e0580c5a56.jpeg"/>
          <p:cNvPicPr>
            <a:picLocks noChangeAspect="1"/>
          </p:cNvPicPr>
          <p:nvPr/>
        </p:nvPicPr>
        <p:blipFill>
          <a:blip r:embed="rId4" cstate="print"/>
          <a:srcRect/>
          <a:stretch>
            <a:fillRect/>
          </a:stretch>
        </p:blipFill>
        <p:spPr bwMode="auto">
          <a:xfrm>
            <a:off x="3200400" y="2514600"/>
            <a:ext cx="2974302" cy="1981200"/>
          </a:xfrm>
          <a:prstGeom prst="rect">
            <a:avLst/>
          </a:prstGeom>
          <a:noFill/>
          <a:ln w="12700">
            <a:solidFill>
              <a:schemeClr val="tx1"/>
            </a:solidFill>
            <a:miter lim="800000"/>
            <a:headEnd/>
            <a:tailEnd/>
          </a:ln>
        </p:spPr>
      </p:pic>
      <p:pic>
        <p:nvPicPr>
          <p:cNvPr id="54278" name="Picture 8" descr="sorghum farmer_Bukina.jpg"/>
          <p:cNvPicPr>
            <a:picLocks noChangeAspect="1"/>
          </p:cNvPicPr>
          <p:nvPr/>
        </p:nvPicPr>
        <p:blipFill>
          <a:blip r:embed="rId5" cstate="print"/>
          <a:srcRect/>
          <a:stretch>
            <a:fillRect/>
          </a:stretch>
        </p:blipFill>
        <p:spPr bwMode="auto">
          <a:xfrm>
            <a:off x="6096000" y="2514600"/>
            <a:ext cx="2821709" cy="1981200"/>
          </a:xfrm>
          <a:prstGeom prst="rect">
            <a:avLst/>
          </a:prstGeom>
          <a:noFill/>
          <a:ln w="12700">
            <a:solidFill>
              <a:schemeClr val="tx1"/>
            </a:solidFill>
            <a:miter lim="800000"/>
            <a:headEnd/>
            <a:tailEnd/>
          </a:ln>
        </p:spPr>
      </p:pic>
      <p:pic>
        <p:nvPicPr>
          <p:cNvPr id="8" name="Picture 5" descr="WB K_centered horiz.eps"/>
          <p:cNvPicPr>
            <a:picLocks noChangeAspect="1"/>
          </p:cNvPicPr>
          <p:nvPr/>
        </p:nvPicPr>
        <p:blipFill>
          <a:blip r:embed="rId6" cstate="print"/>
          <a:srcRect/>
          <a:stretch>
            <a:fillRect/>
          </a:stretch>
        </p:blipFill>
        <p:spPr bwMode="auto">
          <a:xfrm>
            <a:off x="1371600" y="5791200"/>
            <a:ext cx="2378075" cy="546100"/>
          </a:xfrm>
          <a:prstGeom prst="rect">
            <a:avLst/>
          </a:prstGeom>
          <a:noFill/>
          <a:ln w="9525">
            <a:noFill/>
            <a:miter lim="800000"/>
            <a:headEnd/>
            <a:tailEnd/>
          </a:ln>
        </p:spPr>
      </p:pic>
      <p:pic>
        <p:nvPicPr>
          <p:cNvPr id="9" name="Picture 3" descr="ARD_white field_outlined.emf"/>
          <p:cNvPicPr>
            <a:picLocks noChangeAspect="1"/>
          </p:cNvPicPr>
          <p:nvPr/>
        </p:nvPicPr>
        <p:blipFill>
          <a:blip r:embed="rId7" cstate="print"/>
          <a:srcRect/>
          <a:stretch>
            <a:fillRect/>
          </a:stretch>
        </p:blipFill>
        <p:spPr bwMode="auto">
          <a:xfrm>
            <a:off x="457200" y="5715000"/>
            <a:ext cx="758759" cy="659069"/>
          </a:xfrm>
          <a:prstGeom prst="rect">
            <a:avLst/>
          </a:prstGeom>
          <a:noFill/>
          <a:ln w="9525">
            <a:noFill/>
            <a:miter lim="800000"/>
            <a:headEnd/>
            <a:tailEnd/>
          </a:ln>
        </p:spPr>
      </p:pic>
    </p:spTree>
    <p:extLst>
      <p:ext uri="{BB962C8B-B14F-4D97-AF65-F5344CB8AC3E}">
        <p14:creationId xmlns:p14="http://schemas.microsoft.com/office/powerpoint/2010/main" xmlns="" val="685370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300" b="1" dirty="0">
                <a:solidFill>
                  <a:srgbClr val="002060"/>
                </a:solidFill>
                <a:latin typeface="Cambria" pitchFamily="18" charset="0"/>
              </a:rPr>
              <a:t>Need massive increase in agricultural  productivity to feed 9 </a:t>
            </a:r>
            <a:r>
              <a:rPr lang="en-US" sz="3300" b="1" dirty="0" smtClean="0">
                <a:solidFill>
                  <a:srgbClr val="002060"/>
                </a:solidFill>
                <a:latin typeface="Cambria" pitchFamily="18" charset="0"/>
              </a:rPr>
              <a:t>billion </a:t>
            </a:r>
            <a:r>
              <a:rPr lang="en-US" sz="3300" b="1" dirty="0">
                <a:solidFill>
                  <a:srgbClr val="002060"/>
                </a:solidFill>
                <a:latin typeface="Cambria" pitchFamily="18" charset="0"/>
              </a:rPr>
              <a:t>people</a:t>
            </a:r>
          </a:p>
        </p:txBody>
      </p:sp>
      <p:pic>
        <p:nvPicPr>
          <p:cNvPr id="6" name="Picture 2"/>
          <p:cNvPicPr>
            <a:picLocks noGrp="1" noChangeAspect="1" noChangeArrowheads="1"/>
          </p:cNvPicPr>
          <p:nvPr>
            <p:ph idx="1"/>
          </p:nvPr>
        </p:nvPicPr>
        <p:blipFill>
          <a:blip r:embed="rId2" cstate="print">
            <a:lum/>
          </a:blip>
          <a:srcRect/>
          <a:stretch>
            <a:fillRect/>
          </a:stretch>
        </p:blipFill>
        <p:spPr bwMode="auto">
          <a:xfrm>
            <a:off x="914400" y="1676400"/>
            <a:ext cx="7315200" cy="4434435"/>
          </a:xfrm>
          <a:prstGeom prst="rect">
            <a:avLst/>
          </a:prstGeom>
          <a:noFill/>
          <a:ln w="12700">
            <a:solidFill>
              <a:schemeClr val="tx1"/>
            </a:solidFill>
            <a:miter lim="800000"/>
            <a:headEnd/>
            <a:tailEnd/>
          </a:ln>
        </p:spPr>
      </p:pic>
    </p:spTree>
    <p:extLst>
      <p:ext uri="{BB962C8B-B14F-4D97-AF65-F5344CB8AC3E}">
        <p14:creationId xmlns:p14="http://schemas.microsoft.com/office/powerpoint/2010/main" xmlns="" val="239553558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762000"/>
          </a:xfrm>
        </p:spPr>
        <p:txBody>
          <a:bodyPr>
            <a:noAutofit/>
          </a:bodyPr>
          <a:lstStyle/>
          <a:p>
            <a:r>
              <a:rPr lang="en-US" sz="2800" b="1" dirty="0" smtClean="0"/>
              <a:t>CONSECUTIVE AND PRONOUNCED PRICE SPIKES</a:t>
            </a:r>
            <a:endParaRPr lang="en-US" sz="2800" b="1" dirty="0"/>
          </a:p>
        </p:txBody>
      </p:sp>
      <p:sp>
        <p:nvSpPr>
          <p:cNvPr id="7" name="TextBox 6"/>
          <p:cNvSpPr txBox="1"/>
          <p:nvPr/>
        </p:nvSpPr>
        <p:spPr>
          <a:xfrm>
            <a:off x="228600" y="914400"/>
            <a:ext cx="8001000" cy="830997"/>
          </a:xfrm>
          <a:prstGeom prst="rect">
            <a:avLst/>
          </a:prstGeom>
          <a:noFill/>
        </p:spPr>
        <p:txBody>
          <a:bodyPr wrap="square" rtlCol="0">
            <a:spAutoFit/>
          </a:bodyPr>
          <a:lstStyle/>
          <a:p>
            <a:r>
              <a:rPr lang="en-US" dirty="0" smtClean="0"/>
              <a:t>Price Index, July 2008 = 100 </a:t>
            </a:r>
            <a:r>
              <a:rPr lang="en-US" dirty="0" smtClean="0">
                <a:solidFill>
                  <a:schemeClr val="tx1">
                    <a:lumMod val="65000"/>
                    <a:lumOff val="35000"/>
                  </a:schemeClr>
                </a:solidFill>
              </a:rPr>
              <a:t>(Prices through to end January 2011)</a:t>
            </a:r>
            <a:endParaRPr lang="en-US" dirty="0">
              <a:solidFill>
                <a:schemeClr val="tx1">
                  <a:lumMod val="65000"/>
                  <a:lumOff val="35000"/>
                </a:schemeClr>
              </a:solidFill>
            </a:endParaRPr>
          </a:p>
        </p:txBody>
      </p:sp>
      <p:sp>
        <p:nvSpPr>
          <p:cNvPr id="9" name="Slide Number Placeholder 8"/>
          <p:cNvSpPr>
            <a:spLocks noGrp="1"/>
          </p:cNvSpPr>
          <p:nvPr>
            <p:ph type="sldNum" sz="quarter" idx="4294967295"/>
          </p:nvPr>
        </p:nvSpPr>
        <p:spPr>
          <a:xfrm>
            <a:off x="6553200" y="6356350"/>
            <a:ext cx="2133600" cy="365125"/>
          </a:xfrm>
          <a:prstGeom prst="rect">
            <a:avLst/>
          </a:prstGeom>
        </p:spPr>
        <p:txBody>
          <a:bodyPr/>
          <a:lstStyle/>
          <a:p>
            <a:fld id="{0BA67B87-C2FF-4EEB-8C48-E3A6DB3B5972}" type="slidenum">
              <a:rPr lang="en-US" smtClean="0"/>
              <a:pPr/>
              <a:t>6</a:t>
            </a:fld>
            <a:endParaRPr lang="en-US"/>
          </a:p>
        </p:txBody>
      </p:sp>
      <p:graphicFrame>
        <p:nvGraphicFramePr>
          <p:cNvPr id="6" name="Chart 5"/>
          <p:cNvGraphicFramePr>
            <a:graphicFrameLocks noGrp="1"/>
          </p:cNvGraphicFramePr>
          <p:nvPr/>
        </p:nvGraphicFramePr>
        <p:xfrm>
          <a:off x="228600" y="1524000"/>
          <a:ext cx="8665221" cy="4724401"/>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381000" y="6324600"/>
            <a:ext cx="2590800" cy="338554"/>
          </a:xfrm>
          <a:prstGeom prst="rect">
            <a:avLst/>
          </a:prstGeom>
          <a:noFill/>
        </p:spPr>
        <p:txBody>
          <a:bodyPr wrap="square" rtlCol="0">
            <a:spAutoFit/>
          </a:bodyPr>
          <a:lstStyle/>
          <a:p>
            <a:r>
              <a:rPr lang="en-US" sz="1600" dirty="0" smtClean="0">
                <a:solidFill>
                  <a:schemeClr val="tx1">
                    <a:lumMod val="50000"/>
                    <a:lumOff val="50000"/>
                  </a:schemeClr>
                </a:solidFill>
              </a:rPr>
              <a:t>Source: World Bank</a:t>
            </a:r>
            <a:endParaRPr lang="en-US" sz="1600" dirty="0">
              <a:solidFill>
                <a:schemeClr val="tx1">
                  <a:lumMod val="50000"/>
                  <a:lumOff val="50000"/>
                </a:schemeClr>
              </a:solidFill>
            </a:endParaRPr>
          </a:p>
        </p:txBody>
      </p:sp>
    </p:spTree>
    <p:extLst>
      <p:ext uri="{BB962C8B-B14F-4D97-AF65-F5344CB8AC3E}">
        <p14:creationId xmlns:p14="http://schemas.microsoft.com/office/powerpoint/2010/main" xmlns="" val="22708150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0"/>
          <p:cNvSpPr>
            <a:spLocks noGrp="1" noChangeArrowheads="1"/>
          </p:cNvSpPr>
          <p:nvPr>
            <p:ph type="title"/>
          </p:nvPr>
        </p:nvSpPr>
        <p:spPr>
          <a:xfrm>
            <a:off x="304800" y="0"/>
            <a:ext cx="8534400" cy="838201"/>
          </a:xfrm>
        </p:spPr>
        <p:txBody>
          <a:bodyPr>
            <a:normAutofit/>
          </a:bodyPr>
          <a:lstStyle/>
          <a:p>
            <a:pPr marL="114300" lvl="1" indent="-114300" algn="ctr">
              <a:lnSpc>
                <a:spcPct val="120000"/>
              </a:lnSpc>
              <a:spcBef>
                <a:spcPct val="20000"/>
              </a:spcBef>
            </a:pPr>
            <a:r>
              <a:rPr lang="en-US" sz="3300" b="1" kern="1200" dirty="0">
                <a:solidFill>
                  <a:srgbClr val="002060"/>
                </a:solidFill>
                <a:latin typeface="Cambria" pitchFamily="18" charset="0"/>
                <a:ea typeface="+mj-ea"/>
                <a:cs typeface="+mj-cs"/>
              </a:rPr>
              <a:t>Agriculture: </a:t>
            </a:r>
            <a:r>
              <a:rPr lang="en-US" sz="3300" b="1" kern="1200" dirty="0" smtClean="0">
                <a:solidFill>
                  <a:srgbClr val="002060"/>
                </a:solidFill>
                <a:latin typeface="Cambria" pitchFamily="18" charset="0"/>
                <a:ea typeface="+mj-ea"/>
                <a:cs typeface="+mj-cs"/>
              </a:rPr>
              <a:t>key </a:t>
            </a:r>
            <a:r>
              <a:rPr lang="en-US" sz="3300" b="1" kern="1200" dirty="0">
                <a:solidFill>
                  <a:srgbClr val="002060"/>
                </a:solidFill>
                <a:latin typeface="Cambria" pitchFamily="18" charset="0"/>
                <a:ea typeface="+mj-ea"/>
                <a:cs typeface="+mj-cs"/>
              </a:rPr>
              <a:t>user of natural resources </a:t>
            </a:r>
          </a:p>
        </p:txBody>
      </p:sp>
      <p:grpSp>
        <p:nvGrpSpPr>
          <p:cNvPr id="2" name="Group 15"/>
          <p:cNvGrpSpPr>
            <a:grpSpLocks/>
          </p:cNvGrpSpPr>
          <p:nvPr/>
        </p:nvGrpSpPr>
        <p:grpSpPr bwMode="auto">
          <a:xfrm>
            <a:off x="457199" y="1143000"/>
            <a:ext cx="5139171" cy="5257708"/>
            <a:chOff x="2" y="816"/>
            <a:chExt cx="3134" cy="3216"/>
          </a:xfrm>
        </p:grpSpPr>
        <p:sp>
          <p:nvSpPr>
            <p:cNvPr id="14341" name="Text Box 3"/>
            <p:cNvSpPr txBox="1">
              <a:spLocks noChangeArrowheads="1"/>
            </p:cNvSpPr>
            <p:nvPr/>
          </p:nvSpPr>
          <p:spPr bwMode="auto">
            <a:xfrm>
              <a:off x="95" y="816"/>
              <a:ext cx="2928" cy="1314"/>
            </a:xfrm>
            <a:prstGeom prst="rect">
              <a:avLst/>
            </a:prstGeom>
            <a:noFill/>
            <a:ln w="6350">
              <a:solidFill>
                <a:schemeClr val="tx1"/>
              </a:solidFill>
              <a:miter lim="800000"/>
              <a:headEnd/>
              <a:tailEnd/>
            </a:ln>
          </p:spPr>
          <p:txBody>
            <a:bodyPr wrap="square">
              <a:spAutoFit/>
            </a:bodyPr>
            <a:lstStyle/>
            <a:p>
              <a:pPr marL="114300" lvl="1" indent="233363">
                <a:spcBef>
                  <a:spcPct val="20000"/>
                </a:spcBef>
                <a:buClr>
                  <a:srgbClr val="CC5201"/>
                </a:buClr>
                <a:buFont typeface="Wingdings" pitchFamily="2" charset="2"/>
                <a:buChar char="§"/>
              </a:pPr>
              <a:r>
                <a:rPr lang="en-US" sz="2800" dirty="0" smtClean="0"/>
                <a:t>70</a:t>
              </a:r>
              <a:r>
                <a:rPr lang="en-US" sz="2800" dirty="0"/>
                <a:t>% </a:t>
              </a:r>
              <a:r>
                <a:rPr lang="en-US" sz="1600" dirty="0"/>
                <a:t>of </a:t>
              </a:r>
              <a:r>
                <a:rPr lang="en-US" sz="2000" b="1" dirty="0">
                  <a:solidFill>
                    <a:srgbClr val="002060"/>
                  </a:solidFill>
                </a:rPr>
                <a:t>fresh water </a:t>
              </a:r>
              <a:r>
                <a:rPr lang="en-US" sz="2000" b="1" dirty="0" smtClean="0">
                  <a:solidFill>
                    <a:srgbClr val="002060"/>
                  </a:solidFill>
                </a:rPr>
                <a:t>resources</a:t>
              </a:r>
            </a:p>
            <a:p>
              <a:pPr marL="114300" lvl="1" indent="233363">
                <a:spcBef>
                  <a:spcPct val="20000"/>
                </a:spcBef>
                <a:buClr>
                  <a:srgbClr val="CC5201"/>
                </a:buClr>
              </a:pPr>
              <a:endParaRPr lang="en-US" sz="1400" dirty="0">
                <a:solidFill>
                  <a:srgbClr val="002060"/>
                </a:solidFill>
              </a:endParaRPr>
            </a:p>
            <a:p>
              <a:pPr marL="114300" lvl="1" indent="233363">
                <a:spcBef>
                  <a:spcPct val="20000"/>
                </a:spcBef>
                <a:buClr>
                  <a:srgbClr val="CC5201"/>
                </a:buClr>
                <a:buFont typeface="Wingdings" pitchFamily="2" charset="2"/>
                <a:buChar char="§"/>
              </a:pPr>
              <a:r>
                <a:rPr lang="en-US" sz="2800" dirty="0"/>
                <a:t>40% </a:t>
              </a:r>
              <a:r>
                <a:rPr lang="en-US" sz="1600" dirty="0"/>
                <a:t>of </a:t>
              </a:r>
              <a:r>
                <a:rPr lang="en-US" sz="2000" b="1" dirty="0">
                  <a:solidFill>
                    <a:srgbClr val="663300"/>
                  </a:solidFill>
                </a:rPr>
                <a:t>land </a:t>
              </a:r>
              <a:r>
                <a:rPr lang="en-US" sz="2000" b="1" dirty="0" smtClean="0">
                  <a:solidFill>
                    <a:srgbClr val="663300"/>
                  </a:solidFill>
                </a:rPr>
                <a:t>area</a:t>
              </a:r>
            </a:p>
            <a:p>
              <a:pPr marL="114300" lvl="1" indent="233363">
                <a:spcBef>
                  <a:spcPct val="20000"/>
                </a:spcBef>
                <a:buClr>
                  <a:srgbClr val="CC5201"/>
                </a:buClr>
              </a:pPr>
              <a:endParaRPr lang="en-US" sz="1400" dirty="0">
                <a:solidFill>
                  <a:srgbClr val="663300"/>
                </a:solidFill>
              </a:endParaRPr>
            </a:p>
            <a:p>
              <a:pPr marL="114300" lvl="1" indent="233363">
                <a:spcBef>
                  <a:spcPct val="20000"/>
                </a:spcBef>
                <a:buClr>
                  <a:srgbClr val="CC5201"/>
                </a:buClr>
                <a:buFont typeface="Wingdings" pitchFamily="2" charset="2"/>
                <a:buChar char="§"/>
              </a:pPr>
              <a:r>
                <a:rPr lang="en-US" sz="2800" dirty="0"/>
                <a:t>30%</a:t>
              </a:r>
              <a:r>
                <a:rPr lang="en-US" sz="1600" dirty="0"/>
                <a:t> of </a:t>
              </a:r>
              <a:r>
                <a:rPr lang="en-US" sz="2000" b="1" dirty="0" smtClean="0">
                  <a:solidFill>
                    <a:srgbClr val="1E7812"/>
                  </a:solidFill>
                </a:rPr>
                <a:t>GHG emissions</a:t>
              </a:r>
              <a:endParaRPr lang="en-US" sz="1600" b="1" dirty="0">
                <a:solidFill>
                  <a:srgbClr val="1E7812"/>
                </a:solidFill>
              </a:endParaRPr>
            </a:p>
          </p:txBody>
        </p:sp>
        <p:grpSp>
          <p:nvGrpSpPr>
            <p:cNvPr id="3" name="Group 13"/>
            <p:cNvGrpSpPr>
              <a:grpSpLocks/>
            </p:cNvGrpSpPr>
            <p:nvPr/>
          </p:nvGrpSpPr>
          <p:grpSpPr bwMode="auto">
            <a:xfrm>
              <a:off x="2" y="2354"/>
              <a:ext cx="3134" cy="1678"/>
              <a:chOff x="-49" y="2642"/>
              <a:chExt cx="3134" cy="1678"/>
            </a:xfrm>
          </p:grpSpPr>
          <p:pic>
            <p:nvPicPr>
              <p:cNvPr id="14344" name="Picture 2"/>
              <p:cNvPicPr>
                <a:picLocks noChangeAspect="1" noChangeArrowheads="1"/>
              </p:cNvPicPr>
              <p:nvPr/>
            </p:nvPicPr>
            <p:blipFill>
              <a:blip r:embed="rId3" cstate="print"/>
              <a:srcRect/>
              <a:stretch>
                <a:fillRect/>
              </a:stretch>
            </p:blipFill>
            <p:spPr bwMode="auto">
              <a:xfrm>
                <a:off x="741" y="2901"/>
                <a:ext cx="1409" cy="1419"/>
              </a:xfrm>
              <a:prstGeom prst="rect">
                <a:avLst/>
              </a:prstGeom>
              <a:solidFill>
                <a:schemeClr val="bg1">
                  <a:lumMod val="85000"/>
                </a:schemeClr>
              </a:solidFill>
              <a:ln w="9525">
                <a:noFill/>
                <a:miter lim="800000"/>
                <a:headEnd/>
                <a:tailEnd/>
              </a:ln>
            </p:spPr>
          </p:pic>
          <p:sp>
            <p:nvSpPr>
              <p:cNvPr id="14345" name="Text Box 5"/>
              <p:cNvSpPr txBox="1">
                <a:spLocks noChangeArrowheads="1"/>
              </p:cNvSpPr>
              <p:nvPr/>
            </p:nvSpPr>
            <p:spPr bwMode="auto">
              <a:xfrm>
                <a:off x="44" y="2642"/>
                <a:ext cx="2974" cy="207"/>
              </a:xfrm>
              <a:prstGeom prst="rect">
                <a:avLst/>
              </a:prstGeom>
              <a:noFill/>
              <a:ln w="9525">
                <a:noFill/>
                <a:miter lim="800000"/>
                <a:headEnd/>
                <a:tailEnd/>
              </a:ln>
            </p:spPr>
            <p:txBody>
              <a:bodyPr wrap="square">
                <a:spAutoFit/>
              </a:bodyPr>
              <a:lstStyle/>
              <a:p>
                <a:pPr algn="ctr"/>
                <a:r>
                  <a:rPr lang="en-US" sz="1600" b="1" dirty="0">
                    <a:solidFill>
                      <a:srgbClr val="002060"/>
                    </a:solidFill>
                    <a:latin typeface="Cambria" pitchFamily="18" charset="0"/>
                  </a:rPr>
                  <a:t>Contributions to greenhouse gas emissions</a:t>
                </a:r>
              </a:p>
            </p:txBody>
          </p:sp>
          <p:sp>
            <p:nvSpPr>
              <p:cNvPr id="14346" name="Text Box 6"/>
              <p:cNvSpPr txBox="1">
                <a:spLocks noChangeArrowheads="1"/>
              </p:cNvSpPr>
              <p:nvPr/>
            </p:nvSpPr>
            <p:spPr bwMode="auto">
              <a:xfrm>
                <a:off x="2042" y="2922"/>
                <a:ext cx="1043" cy="395"/>
              </a:xfrm>
              <a:prstGeom prst="rect">
                <a:avLst/>
              </a:prstGeom>
              <a:noFill/>
              <a:ln w="9525">
                <a:noFill/>
                <a:miter lim="800000"/>
                <a:headEnd/>
                <a:tailEnd/>
              </a:ln>
            </p:spPr>
            <p:txBody>
              <a:bodyPr>
                <a:spAutoFit/>
              </a:bodyPr>
              <a:lstStyle/>
              <a:p>
                <a:pPr algn="ctr"/>
                <a:r>
                  <a:rPr lang="en-US" sz="1200" b="1" dirty="0"/>
                  <a:t>Developing country agriculture &amp; deforestation 21%</a:t>
                </a:r>
              </a:p>
            </p:txBody>
          </p:sp>
          <p:sp>
            <p:nvSpPr>
              <p:cNvPr id="14347" name="Text Box 7"/>
              <p:cNvSpPr txBox="1">
                <a:spLocks noChangeArrowheads="1"/>
              </p:cNvSpPr>
              <p:nvPr/>
            </p:nvSpPr>
            <p:spPr bwMode="auto">
              <a:xfrm>
                <a:off x="2089" y="3854"/>
                <a:ext cx="771" cy="395"/>
              </a:xfrm>
              <a:prstGeom prst="rect">
                <a:avLst/>
              </a:prstGeom>
              <a:noFill/>
              <a:ln w="9525">
                <a:noFill/>
                <a:miter lim="800000"/>
                <a:headEnd/>
                <a:tailEnd/>
              </a:ln>
            </p:spPr>
            <p:txBody>
              <a:bodyPr>
                <a:spAutoFit/>
              </a:bodyPr>
              <a:lstStyle/>
              <a:p>
                <a:pPr algn="ctr"/>
                <a:r>
                  <a:rPr lang="en-US" sz="1200" b="1" dirty="0"/>
                  <a:t>Developing country other sources 15%</a:t>
                </a:r>
              </a:p>
            </p:txBody>
          </p:sp>
          <p:sp>
            <p:nvSpPr>
              <p:cNvPr id="14348" name="Text Box 8"/>
              <p:cNvSpPr txBox="1">
                <a:spLocks noChangeArrowheads="1"/>
              </p:cNvSpPr>
              <p:nvPr/>
            </p:nvSpPr>
            <p:spPr bwMode="auto">
              <a:xfrm>
                <a:off x="-49" y="3341"/>
                <a:ext cx="883" cy="395"/>
              </a:xfrm>
              <a:prstGeom prst="rect">
                <a:avLst/>
              </a:prstGeom>
              <a:noFill/>
              <a:ln w="9525">
                <a:noFill/>
                <a:miter lim="800000"/>
                <a:headEnd/>
                <a:tailEnd/>
              </a:ln>
            </p:spPr>
            <p:txBody>
              <a:bodyPr>
                <a:spAutoFit/>
              </a:bodyPr>
              <a:lstStyle/>
              <a:p>
                <a:pPr algn="ctr"/>
                <a:r>
                  <a:rPr lang="en-US" sz="1200" b="1" dirty="0"/>
                  <a:t>Industrialized countries</a:t>
                </a:r>
              </a:p>
              <a:p>
                <a:pPr algn="ctr"/>
                <a:r>
                  <a:rPr lang="en-US" sz="1200" b="1" dirty="0"/>
                  <a:t>64%</a:t>
                </a:r>
              </a:p>
            </p:txBody>
          </p:sp>
        </p:grpSp>
        <p:sp>
          <p:nvSpPr>
            <p:cNvPr id="14343" name="Rectangle 14"/>
            <p:cNvSpPr>
              <a:spLocks noChangeArrowheads="1"/>
            </p:cNvSpPr>
            <p:nvPr/>
          </p:nvSpPr>
          <p:spPr bwMode="auto">
            <a:xfrm>
              <a:off x="95" y="816"/>
              <a:ext cx="2833" cy="1305"/>
            </a:xfrm>
            <a:prstGeom prst="rect">
              <a:avLst/>
            </a:prstGeom>
            <a:noFill/>
            <a:ln w="9525">
              <a:noFill/>
              <a:miter lim="800000"/>
              <a:headEnd/>
              <a:tailEnd/>
            </a:ln>
          </p:spPr>
          <p:txBody>
            <a:bodyPr wrap="none" anchor="ctr"/>
            <a:lstStyle/>
            <a:p>
              <a:endParaRPr lang="en-US"/>
            </a:p>
          </p:txBody>
        </p:sp>
      </p:grpSp>
      <p:pic>
        <p:nvPicPr>
          <p:cNvPr id="12" name="Picture 15"/>
          <p:cNvPicPr>
            <a:picLocks noChangeAspect="1" noChangeArrowheads="1"/>
          </p:cNvPicPr>
          <p:nvPr/>
        </p:nvPicPr>
        <p:blipFill>
          <a:blip r:embed="rId4" cstate="print"/>
          <a:srcRect l="3125" t="2389" r="1562" b="4440"/>
          <a:stretch>
            <a:fillRect/>
          </a:stretch>
        </p:blipFill>
        <p:spPr bwMode="auto">
          <a:xfrm>
            <a:off x="6248400" y="3124200"/>
            <a:ext cx="2524749" cy="1614184"/>
          </a:xfrm>
          <a:prstGeom prst="rect">
            <a:avLst/>
          </a:prstGeom>
          <a:ln w="15875">
            <a:solidFill>
              <a:schemeClr val="tx1"/>
            </a:solidFill>
          </a:ln>
          <a:effectLst>
            <a:softEdge rad="112500"/>
          </a:effectLst>
        </p:spPr>
      </p:pic>
      <p:pic>
        <p:nvPicPr>
          <p:cNvPr id="13" name="Picture 2"/>
          <p:cNvPicPr>
            <a:picLocks noChangeAspect="1" noChangeArrowheads="1"/>
          </p:cNvPicPr>
          <p:nvPr/>
        </p:nvPicPr>
        <p:blipFill>
          <a:blip r:embed="rId5" cstate="print"/>
          <a:srcRect/>
          <a:stretch>
            <a:fillRect/>
          </a:stretch>
        </p:blipFill>
        <p:spPr bwMode="auto">
          <a:xfrm>
            <a:off x="6248400" y="1135495"/>
            <a:ext cx="2543484" cy="1779155"/>
          </a:xfrm>
          <a:prstGeom prst="rect">
            <a:avLst/>
          </a:prstGeom>
          <a:noFill/>
          <a:ln w="15875">
            <a:solidFill>
              <a:schemeClr val="tx1"/>
            </a:solidFill>
            <a:miter lim="800000"/>
            <a:headEnd/>
            <a:tailEnd/>
          </a:ln>
        </p:spPr>
      </p:pic>
      <p:pic>
        <p:nvPicPr>
          <p:cNvPr id="15" name="Picture 14" descr="irrigation.jpeg"/>
          <p:cNvPicPr>
            <a:picLocks noChangeAspect="1"/>
          </p:cNvPicPr>
          <p:nvPr/>
        </p:nvPicPr>
        <p:blipFill>
          <a:blip r:embed="rId6" cstate="print"/>
          <a:stretch>
            <a:fillRect/>
          </a:stretch>
        </p:blipFill>
        <p:spPr>
          <a:xfrm>
            <a:off x="6781800" y="4876800"/>
            <a:ext cx="1524000" cy="1537730"/>
          </a:xfrm>
          <a:prstGeom prst="rect">
            <a:avLst/>
          </a:prstGeom>
          <a:ln w="15875">
            <a:solidFill>
              <a:schemeClr val="tx1"/>
            </a:solidFill>
          </a:ln>
        </p:spPr>
      </p:pic>
    </p:spTree>
    <p:extLst>
      <p:ext uri="{BB962C8B-B14F-4D97-AF65-F5344CB8AC3E}">
        <p14:creationId xmlns:p14="http://schemas.microsoft.com/office/powerpoint/2010/main" xmlns="" val="109377838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idx="4294967295"/>
          </p:nvPr>
        </p:nvSpPr>
        <p:spPr>
          <a:xfrm>
            <a:off x="304800" y="919162"/>
            <a:ext cx="8424863" cy="1138238"/>
          </a:xfrm>
        </p:spPr>
        <p:txBody>
          <a:bodyPr/>
          <a:lstStyle/>
          <a:p>
            <a:pPr eaLnBrk="1" hangingPunct="1"/>
            <a:r>
              <a:rPr lang="en-US" sz="3200" dirty="0" smtClean="0"/>
              <a:t>Agricultural-based countries spend too little on agriculture (and R&amp;D)</a:t>
            </a:r>
          </a:p>
        </p:txBody>
      </p:sp>
      <p:sp>
        <p:nvSpPr>
          <p:cNvPr id="16388" name="Text Box 3"/>
          <p:cNvSpPr txBox="1">
            <a:spLocks noChangeArrowheads="1"/>
          </p:cNvSpPr>
          <p:nvPr/>
        </p:nvSpPr>
        <p:spPr bwMode="auto">
          <a:xfrm>
            <a:off x="1447800" y="2133600"/>
            <a:ext cx="1871663" cy="366713"/>
          </a:xfrm>
          <a:prstGeom prst="rect">
            <a:avLst/>
          </a:prstGeom>
          <a:noFill/>
          <a:ln w="9525">
            <a:noFill/>
            <a:miter lim="800000"/>
            <a:headEnd/>
            <a:tailEnd/>
          </a:ln>
        </p:spPr>
        <p:txBody>
          <a:bodyPr>
            <a:spAutoFit/>
          </a:bodyPr>
          <a:lstStyle/>
          <a:p>
            <a:pPr algn="ctr">
              <a:spcBef>
                <a:spcPct val="50000"/>
              </a:spcBef>
              <a:spcAft>
                <a:spcPct val="50000"/>
              </a:spcAft>
            </a:pPr>
            <a:r>
              <a:rPr lang="en-US" b="1">
                <a:latin typeface="Tahoma" pitchFamily="34" charset="0"/>
              </a:rPr>
              <a:t>Ag GDP/GDP</a:t>
            </a:r>
          </a:p>
        </p:txBody>
      </p:sp>
      <p:pic>
        <p:nvPicPr>
          <p:cNvPr id="16389" name="Picture 4"/>
          <p:cNvPicPr>
            <a:picLocks noChangeAspect="1" noChangeArrowheads="1"/>
          </p:cNvPicPr>
          <p:nvPr/>
        </p:nvPicPr>
        <p:blipFill>
          <a:blip r:embed="rId3" cstate="print"/>
          <a:srcRect/>
          <a:stretch>
            <a:fillRect/>
          </a:stretch>
        </p:blipFill>
        <p:spPr bwMode="auto">
          <a:xfrm>
            <a:off x="0" y="2509838"/>
            <a:ext cx="4648200" cy="3397250"/>
          </a:xfrm>
          <a:prstGeom prst="rect">
            <a:avLst/>
          </a:prstGeom>
          <a:solidFill>
            <a:schemeClr val="bg1"/>
          </a:solidFill>
          <a:ln w="9525">
            <a:noFill/>
            <a:miter lim="800000"/>
            <a:headEnd/>
            <a:tailEnd/>
          </a:ln>
        </p:spPr>
      </p:pic>
      <p:pic>
        <p:nvPicPr>
          <p:cNvPr id="16390" name="Picture 5"/>
          <p:cNvPicPr>
            <a:picLocks noChangeAspect="1" noChangeArrowheads="1"/>
          </p:cNvPicPr>
          <p:nvPr/>
        </p:nvPicPr>
        <p:blipFill>
          <a:blip r:embed="rId4" cstate="print"/>
          <a:srcRect/>
          <a:stretch>
            <a:fillRect/>
          </a:stretch>
        </p:blipFill>
        <p:spPr bwMode="auto">
          <a:xfrm>
            <a:off x="4432300" y="2438400"/>
            <a:ext cx="4787900" cy="3505200"/>
          </a:xfrm>
          <a:prstGeom prst="rect">
            <a:avLst/>
          </a:prstGeom>
          <a:noFill/>
          <a:ln w="9525" algn="ctr">
            <a:noFill/>
            <a:miter lim="800000"/>
            <a:headEnd/>
            <a:tailEnd/>
          </a:ln>
        </p:spPr>
      </p:pic>
      <p:sp>
        <p:nvSpPr>
          <p:cNvPr id="16391" name="Rectangle 6"/>
          <p:cNvSpPr>
            <a:spLocks noChangeArrowheads="1"/>
          </p:cNvSpPr>
          <p:nvPr/>
        </p:nvSpPr>
        <p:spPr bwMode="auto">
          <a:xfrm>
            <a:off x="827088" y="0"/>
            <a:ext cx="7772400" cy="981075"/>
          </a:xfrm>
          <a:prstGeom prst="rect">
            <a:avLst/>
          </a:prstGeom>
          <a:noFill/>
          <a:ln w="9525">
            <a:noFill/>
            <a:miter lim="800000"/>
            <a:headEnd/>
            <a:tailEnd/>
          </a:ln>
        </p:spPr>
        <p:txBody>
          <a:bodyPr anchor="ctr"/>
          <a:lstStyle/>
          <a:p>
            <a:pPr algn="ctr">
              <a:spcBef>
                <a:spcPct val="50000"/>
              </a:spcBef>
            </a:pPr>
            <a:r>
              <a:rPr lang="en-US" sz="4000" b="1">
                <a:solidFill>
                  <a:srgbClr val="FF6600"/>
                </a:solidFill>
                <a:latin typeface="Calibri" pitchFamily="34" charset="0"/>
              </a:rPr>
              <a:t>Challenges</a:t>
            </a:r>
          </a:p>
        </p:txBody>
      </p:sp>
      <p:sp>
        <p:nvSpPr>
          <p:cNvPr id="16392" name="Text Box 7"/>
          <p:cNvSpPr txBox="1">
            <a:spLocks noChangeArrowheads="1"/>
          </p:cNvSpPr>
          <p:nvPr/>
        </p:nvSpPr>
        <p:spPr bwMode="auto">
          <a:xfrm>
            <a:off x="971550" y="5942013"/>
            <a:ext cx="184150" cy="366712"/>
          </a:xfrm>
          <a:prstGeom prst="rect">
            <a:avLst/>
          </a:prstGeom>
          <a:noFill/>
          <a:ln w="9525">
            <a:noFill/>
            <a:miter lim="800000"/>
            <a:headEnd/>
            <a:tailEnd/>
          </a:ln>
        </p:spPr>
        <p:txBody>
          <a:bodyPr wrap="none">
            <a:spAutoFit/>
          </a:bodyPr>
          <a:lstStyle/>
          <a:p>
            <a:endParaRPr lang="en-US">
              <a:latin typeface="Tahoma" pitchFamily="34" charset="0"/>
            </a:endParaRPr>
          </a:p>
        </p:txBody>
      </p:sp>
      <p:sp>
        <p:nvSpPr>
          <p:cNvPr id="16393" name="Oval 8"/>
          <p:cNvSpPr>
            <a:spLocks noChangeArrowheads="1"/>
          </p:cNvSpPr>
          <p:nvPr/>
        </p:nvSpPr>
        <p:spPr bwMode="auto">
          <a:xfrm>
            <a:off x="4932363" y="4221163"/>
            <a:ext cx="1366837" cy="1800225"/>
          </a:xfrm>
          <a:prstGeom prst="ellipse">
            <a:avLst/>
          </a:prstGeom>
          <a:noFill/>
          <a:ln w="28575">
            <a:solidFill>
              <a:srgbClr val="CC5201"/>
            </a:solidFill>
            <a:round/>
            <a:headEnd/>
            <a:tailEnd/>
          </a:ln>
        </p:spPr>
        <p:txBody>
          <a:bodyPr wrap="none" anchor="ctr"/>
          <a:lstStyle/>
          <a:p>
            <a:endParaRPr lang="en-US">
              <a:latin typeface="Calibri" pitchFamily="34" charset="0"/>
            </a:endParaRPr>
          </a:p>
        </p:txBody>
      </p:sp>
      <p:sp>
        <p:nvSpPr>
          <p:cNvPr id="16394" name="Oval 9"/>
          <p:cNvSpPr>
            <a:spLocks noChangeArrowheads="1"/>
          </p:cNvSpPr>
          <p:nvPr/>
        </p:nvSpPr>
        <p:spPr bwMode="auto">
          <a:xfrm>
            <a:off x="611188" y="2852738"/>
            <a:ext cx="1366837" cy="3097212"/>
          </a:xfrm>
          <a:prstGeom prst="ellipse">
            <a:avLst/>
          </a:prstGeom>
          <a:noFill/>
          <a:ln w="28575">
            <a:solidFill>
              <a:srgbClr val="CC5201"/>
            </a:solidFill>
            <a:round/>
            <a:headEnd/>
            <a:tailEnd/>
          </a:ln>
        </p:spPr>
        <p:txBody>
          <a:bodyPr wrap="none" anchor="ctr"/>
          <a:lstStyle/>
          <a:p>
            <a:endParaRPr lang="en-US">
              <a:latin typeface="Calibri" pitchFamily="34" charset="0"/>
            </a:endParaRPr>
          </a:p>
        </p:txBody>
      </p:sp>
    </p:spTree>
    <p:extLst>
      <p:ext uri="{BB962C8B-B14F-4D97-AF65-F5344CB8AC3E}">
        <p14:creationId xmlns:p14="http://schemas.microsoft.com/office/powerpoint/2010/main" xmlns="" val="12464268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inaFishingImage.jpg"/>
          <p:cNvPicPr>
            <a:picLocks noChangeAspect="1"/>
          </p:cNvPicPr>
          <p:nvPr/>
        </p:nvPicPr>
        <p:blipFill>
          <a:blip r:embed="rId3" cstate="print"/>
          <a:stretch>
            <a:fillRect/>
          </a:stretch>
        </p:blipFill>
        <p:spPr>
          <a:xfrm>
            <a:off x="0" y="0"/>
            <a:ext cx="9144000" cy="6858000"/>
          </a:xfrm>
          <a:prstGeom prst="rect">
            <a:avLst/>
          </a:prstGeom>
        </p:spPr>
      </p:pic>
      <p:sp>
        <p:nvSpPr>
          <p:cNvPr id="12291" name="Content Placeholder 2"/>
          <p:cNvSpPr>
            <a:spLocks noGrp="1"/>
          </p:cNvSpPr>
          <p:nvPr>
            <p:ph idx="1"/>
          </p:nvPr>
        </p:nvSpPr>
        <p:spPr>
          <a:xfrm>
            <a:off x="0" y="0"/>
            <a:ext cx="9144000" cy="2590800"/>
          </a:xfrm>
          <a:solidFill>
            <a:schemeClr val="bg1">
              <a:alpha val="45000"/>
            </a:schemeClr>
          </a:solidFill>
        </p:spPr>
        <p:txBody>
          <a:bodyPr>
            <a:normAutofit fontScale="25000" lnSpcReduction="20000"/>
          </a:bodyPr>
          <a:lstStyle/>
          <a:p>
            <a:pPr>
              <a:buNone/>
            </a:pPr>
            <a:endParaRPr lang="en-US" sz="900" dirty="0"/>
          </a:p>
          <a:p>
            <a:pPr algn="ctr">
              <a:buNone/>
            </a:pPr>
            <a:r>
              <a:rPr lang="en-US" sz="7400" b="1" dirty="0" smtClean="0">
                <a:solidFill>
                  <a:srgbClr val="C00000"/>
                </a:solidFill>
                <a:latin typeface="Cambria" pitchFamily="18" charset="0"/>
                <a:ea typeface="+mj-ea"/>
                <a:cs typeface="+mj-cs"/>
              </a:rPr>
              <a:t>There</a:t>
            </a:r>
            <a:r>
              <a:rPr lang="en-US" sz="7400" b="1" dirty="0" smtClean="0">
                <a:solidFill>
                  <a:srgbClr val="C00000"/>
                </a:solidFill>
              </a:rPr>
              <a:t> </a:t>
            </a:r>
            <a:r>
              <a:rPr lang="en-US" sz="7400" b="1" dirty="0" smtClean="0">
                <a:solidFill>
                  <a:srgbClr val="C00000"/>
                </a:solidFill>
                <a:latin typeface="Cambria" pitchFamily="18" charset="0"/>
                <a:ea typeface="+mj-ea"/>
                <a:cs typeface="+mj-cs"/>
              </a:rPr>
              <a:t>Are Solutions For a “Triple Win” of:</a:t>
            </a:r>
          </a:p>
          <a:p>
            <a:pPr>
              <a:buNone/>
            </a:pPr>
            <a:endParaRPr lang="en-US" sz="4300" b="1" dirty="0" smtClean="0">
              <a:latin typeface="Cambria" pitchFamily="18" charset="0"/>
              <a:ea typeface="+mj-ea"/>
              <a:cs typeface="+mj-cs"/>
            </a:endParaRPr>
          </a:p>
          <a:p>
            <a:pPr>
              <a:buNone/>
            </a:pPr>
            <a:r>
              <a:rPr lang="en-US" sz="6600" b="1" dirty="0" smtClean="0">
                <a:latin typeface="Cambria" pitchFamily="18" charset="0"/>
                <a:ea typeface="+mj-ea"/>
                <a:cs typeface="+mj-cs"/>
              </a:rPr>
              <a:t>	1. Improved productivity and food security</a:t>
            </a:r>
          </a:p>
          <a:p>
            <a:pPr>
              <a:buNone/>
            </a:pPr>
            <a:endParaRPr lang="en-US" sz="4300" b="1" dirty="0" smtClean="0">
              <a:latin typeface="Cambria" pitchFamily="18" charset="0"/>
              <a:ea typeface="+mj-ea"/>
              <a:cs typeface="+mj-cs"/>
            </a:endParaRPr>
          </a:p>
          <a:p>
            <a:pPr>
              <a:buNone/>
            </a:pPr>
            <a:r>
              <a:rPr lang="en-US" sz="6500" b="1" dirty="0" smtClean="0">
                <a:latin typeface="Cambria" pitchFamily="18" charset="0"/>
                <a:ea typeface="+mj-ea"/>
                <a:cs typeface="+mj-cs"/>
              </a:rPr>
              <a:t>	2.</a:t>
            </a:r>
            <a:r>
              <a:rPr lang="en-US" sz="6500" b="1" dirty="0" smtClean="0">
                <a:solidFill>
                  <a:srgbClr val="C00000"/>
                </a:solidFill>
                <a:latin typeface="Cambria" pitchFamily="18" charset="0"/>
                <a:ea typeface="+mj-ea"/>
                <a:cs typeface="+mj-cs"/>
              </a:rPr>
              <a:t> </a:t>
            </a:r>
            <a:r>
              <a:rPr lang="en-US" sz="6500" b="1" dirty="0" smtClean="0">
                <a:latin typeface="Cambria" pitchFamily="18" charset="0"/>
                <a:ea typeface="+mj-ea"/>
                <a:cs typeface="+mj-cs"/>
              </a:rPr>
              <a:t>Enhanced resilience to drought, flood, erosion, heat &amp; water stress </a:t>
            </a:r>
          </a:p>
          <a:p>
            <a:pPr>
              <a:buNone/>
            </a:pPr>
            <a:endParaRPr lang="en-US" sz="4300" b="1" dirty="0" smtClean="0">
              <a:latin typeface="Cambria" pitchFamily="18" charset="0"/>
              <a:ea typeface="+mj-ea"/>
              <a:cs typeface="+mj-cs"/>
            </a:endParaRPr>
          </a:p>
          <a:p>
            <a:pPr>
              <a:buNone/>
            </a:pPr>
            <a:r>
              <a:rPr lang="en-US" sz="6500" b="1" dirty="0" smtClean="0">
                <a:latin typeface="Cambria" pitchFamily="18" charset="0"/>
                <a:ea typeface="+mj-ea"/>
                <a:cs typeface="+mj-cs"/>
              </a:rPr>
              <a:t>	3. Low carbon growth</a:t>
            </a:r>
          </a:p>
          <a:p>
            <a:pPr algn="ctr">
              <a:buNone/>
            </a:pPr>
            <a:endParaRPr lang="en-US" sz="2500" b="1" dirty="0" smtClean="0">
              <a:latin typeface="Cambria" pitchFamily="18" charset="0"/>
              <a:ea typeface="+mj-ea"/>
              <a:cs typeface="+mj-cs"/>
            </a:endParaRPr>
          </a:p>
          <a:p>
            <a:pPr algn="ctr">
              <a:buNone/>
            </a:pPr>
            <a:r>
              <a:rPr lang="en-US" sz="4900" b="1" dirty="0">
                <a:latin typeface="Cambria" pitchFamily="18" charset="0"/>
                <a:ea typeface="+mj-ea"/>
                <a:cs typeface="+mj-cs"/>
              </a:rPr>
              <a:t>(</a:t>
            </a:r>
            <a:r>
              <a:rPr lang="en-US" sz="4900" b="1" dirty="0" smtClean="0">
                <a:latin typeface="Cambria" pitchFamily="18" charset="0"/>
                <a:ea typeface="+mj-ea"/>
                <a:cs typeface="+mj-cs"/>
              </a:rPr>
              <a:t>potential for carbon sequestration in the soil alone is 13% annually of 2010 GHG emissions)</a:t>
            </a:r>
          </a:p>
          <a:p>
            <a:pPr>
              <a:buNone/>
            </a:pPr>
            <a:endParaRPr lang="en-US" sz="4800" b="1" dirty="0" smtClean="0">
              <a:latin typeface="Cambria" pitchFamily="18" charset="0"/>
              <a:ea typeface="+mj-ea"/>
              <a:cs typeface="+mj-cs"/>
            </a:endParaRPr>
          </a:p>
          <a:p>
            <a:pPr marL="2405063" indent="-1371600">
              <a:spcAft>
                <a:spcPts val="1200"/>
              </a:spcAft>
              <a:buNone/>
            </a:pPr>
            <a:endParaRPr lang="en-US" sz="8000" b="1" dirty="0" smtClean="0"/>
          </a:p>
        </p:txBody>
      </p:sp>
      <p:sp>
        <p:nvSpPr>
          <p:cNvPr id="7" name="Content Placeholder 2"/>
          <p:cNvSpPr txBox="1">
            <a:spLocks/>
          </p:cNvSpPr>
          <p:nvPr/>
        </p:nvSpPr>
        <p:spPr>
          <a:xfrm>
            <a:off x="2743200" y="5638800"/>
            <a:ext cx="3581400" cy="533400"/>
          </a:xfrm>
          <a:prstGeom prst="rect">
            <a:avLst/>
          </a:prstGeom>
          <a:solidFill>
            <a:schemeClr val="bg1">
              <a:alpha val="44706"/>
            </a:schemeClr>
          </a:solidFill>
        </p:spPr>
        <p:txBody>
          <a:bodyPr vert="horz" lIns="91440" tIns="45720" rIns="91440" bIns="45720" rtlCol="0">
            <a:normAutofit lnSpcReduction="10000"/>
          </a:bodyPr>
          <a:lstStyle/>
          <a:p>
            <a:pPr algn="ctr">
              <a:buNone/>
            </a:pPr>
            <a:r>
              <a:rPr lang="en-US" sz="3200" b="1" dirty="0" smtClean="0">
                <a:solidFill>
                  <a:srgbClr val="C00000"/>
                </a:solidFill>
                <a:latin typeface="Cambria" pitchFamily="18" charset="0"/>
              </a:rPr>
              <a:t>How do we do it? </a:t>
            </a:r>
          </a:p>
        </p:txBody>
      </p:sp>
    </p:spTree>
    <p:extLst>
      <p:ext uri="{BB962C8B-B14F-4D97-AF65-F5344CB8AC3E}">
        <p14:creationId xmlns:p14="http://schemas.microsoft.com/office/powerpoint/2010/main" xmlns="" val="1705301861"/>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173</TotalTime>
  <Words>2091</Words>
  <Application>Microsoft Office PowerPoint</Application>
  <PresentationFormat>On-screen Show (4:3)</PresentationFormat>
  <Paragraphs>260</Paragraphs>
  <Slides>45</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Oriel</vt:lpstr>
      <vt:lpstr>SPW 10.0 Graph</vt:lpstr>
      <vt:lpstr>Triple Win Climate Smart Agriculture – Climate Change Adaptation Aspect</vt:lpstr>
      <vt:lpstr>Climate smart agriculture concept</vt:lpstr>
      <vt:lpstr>  </vt:lpstr>
      <vt:lpstr>Climate Change means declining yields in most of the world, especially the developing world </vt:lpstr>
      <vt:lpstr>Need massive increase in agricultural  productivity to feed 9 billion people</vt:lpstr>
      <vt:lpstr>CONSECUTIVE AND PRONOUNCED PRICE SPIKES</vt:lpstr>
      <vt:lpstr>Agriculture: key user of natural resources </vt:lpstr>
      <vt:lpstr>Agricultural-based countries spend too little on agriculture (and R&amp;D)</vt:lpstr>
      <vt:lpstr>Slide 9</vt:lpstr>
      <vt:lpstr>Slide 10</vt:lpstr>
      <vt:lpstr>Country Examples: Mexico Building resilience: policies for  climate smart agriculture</vt:lpstr>
      <vt:lpstr>Slide 12</vt:lpstr>
      <vt:lpstr>Improved Climate Information</vt:lpstr>
      <vt:lpstr>World Bank Support</vt:lpstr>
      <vt:lpstr>Morocco Strategies and Policies for Climate-Smart Agriculture</vt:lpstr>
      <vt:lpstr>Slide 16</vt:lpstr>
      <vt:lpstr>Morocco's Green Plan (2010-2020)</vt:lpstr>
      <vt:lpstr>Slide 18</vt:lpstr>
      <vt:lpstr>Slide 19</vt:lpstr>
      <vt:lpstr>Slide 20</vt:lpstr>
      <vt:lpstr>Slide 21</vt:lpstr>
      <vt:lpstr>Slide 22</vt:lpstr>
      <vt:lpstr>Slide 23</vt:lpstr>
      <vt:lpstr>Australia</vt:lpstr>
      <vt:lpstr>Australia</vt:lpstr>
      <vt:lpstr>Australia: The Murray Darling Basin</vt:lpstr>
      <vt:lpstr>Australia: The Murray Darling Basin</vt:lpstr>
      <vt:lpstr>Water Policy in the Murray Darling Basin includes:</vt:lpstr>
      <vt:lpstr>Slide 29</vt:lpstr>
      <vt:lpstr>Policies &amp; Strategies for Climate-Smart Agriculture</vt:lpstr>
      <vt:lpstr>United States  The White House Council on Environmental Quality - Climate Change Adaptation Task Force</vt:lpstr>
      <vt:lpstr>Summary of Policy Goals and Recommended Actions for the Federal Government</vt:lpstr>
      <vt:lpstr>United States Building a More Resilient Nation</vt:lpstr>
      <vt:lpstr>An example of US climate support programs </vt:lpstr>
      <vt:lpstr>Slide 35</vt:lpstr>
      <vt:lpstr>Mais - Optimisation de la date de plantation</vt:lpstr>
      <vt:lpstr>Slide 37</vt:lpstr>
      <vt:lpstr>Slide 38</vt:lpstr>
      <vt:lpstr>Slide 39</vt:lpstr>
      <vt:lpstr>FAO Livelihoods, Early Assessment and Protection (LEAP)</vt:lpstr>
      <vt:lpstr>China example - Agriculture services were delivered through SMS, fax, website</vt:lpstr>
      <vt:lpstr>A farmer’s voice</vt:lpstr>
      <vt:lpstr>Some key areas for policy, supporting measures and research</vt:lpstr>
      <vt:lpstr>Climate smart agriculture</vt:lpstr>
      <vt:lpstr>Questions &amp; Comments….</vt:lpstr>
    </vt:vector>
  </TitlesOfParts>
  <Company>The World Bank 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FAO Livelihoods, Early Assessment and Protection (LEAP)</dc:title>
  <dc:creator>WB379414</dc:creator>
  <cp:lastModifiedBy>Muriel Hannion</cp:lastModifiedBy>
  <cp:revision>19</cp:revision>
  <dcterms:created xsi:type="dcterms:W3CDTF">2011-05-05T13:13:15Z</dcterms:created>
  <dcterms:modified xsi:type="dcterms:W3CDTF">2011-09-07T18:07:03Z</dcterms:modified>
</cp:coreProperties>
</file>